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684" r:id="rId3"/>
    <p:sldId id="625" r:id="rId4"/>
    <p:sldId id="686" r:id="rId5"/>
    <p:sldId id="691" r:id="rId6"/>
    <p:sldId id="667" r:id="rId7"/>
    <p:sldId id="629" r:id="rId8"/>
    <p:sldId id="687" r:id="rId9"/>
    <p:sldId id="714" r:id="rId10"/>
    <p:sldId id="715" r:id="rId11"/>
    <p:sldId id="716" r:id="rId12"/>
    <p:sldId id="718" r:id="rId13"/>
    <p:sldId id="719" r:id="rId14"/>
    <p:sldId id="717" r:id="rId15"/>
    <p:sldId id="696" r:id="rId16"/>
    <p:sldId id="639" r:id="rId17"/>
    <p:sldId id="627" r:id="rId18"/>
    <p:sldId id="649" r:id="rId19"/>
    <p:sldId id="641" r:id="rId20"/>
    <p:sldId id="682" r:id="rId21"/>
    <p:sldId id="632" r:id="rId22"/>
    <p:sldId id="633" r:id="rId23"/>
    <p:sldId id="608" r:id="rId24"/>
    <p:sldId id="688" r:id="rId25"/>
    <p:sldId id="698" r:id="rId26"/>
    <p:sldId id="603" r:id="rId27"/>
    <p:sldId id="607" r:id="rId28"/>
    <p:sldId id="605" r:id="rId29"/>
    <p:sldId id="699" r:id="rId30"/>
    <p:sldId id="651" r:id="rId31"/>
    <p:sldId id="653" r:id="rId32"/>
    <p:sldId id="697" r:id="rId33"/>
    <p:sldId id="661" r:id="rId34"/>
    <p:sldId id="654" r:id="rId35"/>
    <p:sldId id="655" r:id="rId36"/>
    <p:sldId id="721" r:id="rId37"/>
    <p:sldId id="643" r:id="rId38"/>
    <p:sldId id="680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F"/>
    <a:srgbClr val="CDFFFF"/>
    <a:srgbClr val="33CC33"/>
    <a:srgbClr val="AA72D4"/>
    <a:srgbClr val="007000"/>
    <a:srgbClr val="00CC00"/>
    <a:srgbClr val="FFFF66"/>
    <a:srgbClr val="004070"/>
    <a:srgbClr val="001F36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81991" autoAdjust="0"/>
  </p:normalViewPr>
  <p:slideViewPr>
    <p:cSldViewPr snapToGrid="0">
      <p:cViewPr>
        <p:scale>
          <a:sx n="80" d="100"/>
          <a:sy n="80" d="100"/>
        </p:scale>
        <p:origin x="-16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 snapToGrid="0">
      <p:cViewPr varScale="1">
        <p:scale>
          <a:sx n="66" d="100"/>
          <a:sy n="66" d="100"/>
        </p:scale>
        <p:origin x="-324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 defTabSz="96661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 algn="r" defTabSz="96661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b" anchorCtr="0" compatLnSpc="1">
            <a:prstTxWarp prst="textNoShape">
              <a:avLst/>
            </a:prstTxWarp>
          </a:bodyPr>
          <a:lstStyle>
            <a:lvl1pPr defTabSz="96661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EB4B99-954B-4104-BC9C-48FB46173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7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2C81F5-3052-4460-830B-CCAF7A857DA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3C4F7B-0898-4CEE-A1A4-B6B1D06377E9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F9D87A-29AB-4886-B281-7419980C1A38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089D26-BED7-48DD-93BF-577DC34D7B37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64F776-3178-4FA7-95C2-578EDF00C2D6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5BF72E-5F7E-469C-9CDA-EBC094A99D68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53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77E190-CA1E-4CE4-8EFB-895078A58888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16CB60-EAB9-4291-A0B9-59E15C25F222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5F7CC1-9613-401E-AE2E-3A8D81D34F4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0CA904-15AC-49A0-BEDE-76BBD685481B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A9387-598F-47E1-9BCF-DF8B53F9236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8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3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A7FD04-26EC-4752-A681-F78003D3287D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23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90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9A85C5-DA63-4141-8640-FB024523812C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9A752D-BE70-4155-9D45-298376692C41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776FA3-2A3C-40BC-859B-5A10C5435448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59F9E3-260E-4628-84D2-8AA9915E11D6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22C023-EC01-48F1-975F-79AFE1AF0393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0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4842DE-6D45-4599-AC03-C514215A8CD0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B301D9-EEF7-4BEA-874A-9ABBB844765B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79159EE-6948-4D59-A7F3-69E4114EC7B6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CEEEAA-5EB2-4049-8CF5-61A75823294A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6E4238-A285-4E6E-822F-643ED92A172D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0969BB0-9BBD-45EB-A896-93E375B6C7B4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83E5F7-8843-486D-95BC-D9D67014F2A4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66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18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9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9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08F6C3B-3498-4B63-9B36-1297E1494052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B4B99-954B-4104-BC9C-48FB461737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74D23B-5D0D-47FB-A613-FBDD9EB5C8C9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 userDrawn="1"/>
        </p:nvGraphicFramePr>
        <p:xfrm>
          <a:off x="7115175" y="6584950"/>
          <a:ext cx="1952625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Photo Editor Photo" r:id="rId3" imgW="4904762" imgH="457143" progId="MSPhotoEd.3">
                  <p:embed/>
                </p:oleObj>
              </mc:Choice>
              <mc:Fallback>
                <p:oleObj name="Photo Editor Photo" r:id="rId3" imgW="4904762" imgH="4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6584950"/>
                        <a:ext cx="1952625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Picture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 b="-5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nsultancy1"/>
          <p:cNvPicPr>
            <a:picLocks noChangeAspect="1" noChangeArrowheads="1"/>
          </p:cNvPicPr>
          <p:nvPr userDrawn="1"/>
        </p:nvPicPr>
        <p:blipFill>
          <a:blip r:embed="rId6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90525"/>
            <a:ext cx="2620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7D9F190-C95F-4094-9B3C-B9D1FB458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6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20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3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4D96"/>
              </a:gs>
              <a:gs pos="100000">
                <a:srgbClr val="6C98C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477000"/>
            <a:ext cx="16002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228600" y="64770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latin typeface="Arial" charset="0"/>
              </a:rPr>
              <a:t>slide </a:t>
            </a:r>
            <a:fld id="{C4DD5B81-C84D-4148-9322-DF23067E3AC2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9486" y="1507878"/>
            <a:ext cx="8110537" cy="2019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800" b="1" dirty="0" smtClean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GB" sz="3800" b="1" dirty="0" smtClean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GB" sz="3600" b="1" dirty="0" smtClean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What’s Happening “Out </a:t>
            </a:r>
            <a:r>
              <a:rPr lang="en-GB" sz="3600" b="1" dirty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T</a:t>
            </a:r>
            <a:r>
              <a:rPr lang="en-GB" sz="3600" b="1" dirty="0" smtClean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here?”</a:t>
            </a:r>
            <a:br>
              <a:rPr lang="en-GB" sz="3600" b="1" dirty="0" smtClean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GB" sz="1600" b="1" dirty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GB" sz="1600" b="1" dirty="0">
                <a:solidFill>
                  <a:srgbClr val="001F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</a:br>
            <a:endParaRPr lang="en-US" sz="1800" dirty="0" smtClean="0">
              <a:solidFill>
                <a:srgbClr val="001F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8013" y="3324225"/>
            <a:ext cx="6078537" cy="2755900"/>
          </a:xfrm>
        </p:spPr>
        <p:txBody>
          <a:bodyPr/>
          <a:lstStyle/>
          <a:p>
            <a:pPr algn="l" eaLnBrk="1" hangingPunct="1"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algn="l" eaLnBrk="1" hangingPunct="1"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algn="l" eaLnBrk="1" hangingPunct="1"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Greater New Orleans Business Roundtable</a:t>
            </a:r>
          </a:p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March 2015</a:t>
            </a:r>
          </a:p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Vincent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DiVita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algn="l" eaLnBrk="1" hangingPunct="1"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algn="l" eaLnBrk="1" hangingPunct="1"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Methanol Market Situation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47974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 dirty="0" smtClean="0"/>
              <a:t>Global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Global Market Demand is about 60 MMTPA.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Global Capacity is about 100 MMTPA, but about 40 MMTPA is coal based in China, mostly shut down.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 dirty="0" smtClean="0"/>
              <a:t>China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Chinese strategy is diversification of supply &amp; weaning off coal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The Chinese plants are to export methanol to China to make plastic and fuel. Some have “issues”, but one or two may get built.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1886" y="3384467"/>
            <a:ext cx="80870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5" y="1411061"/>
            <a:ext cx="8582025" cy="481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Methanol Demand Forecast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8130" y="6254999"/>
            <a:ext cx="52530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</a:t>
            </a:r>
            <a:r>
              <a:rPr lang="en-US" altLang="en-US" sz="1100" i="1" dirty="0" err="1">
                <a:latin typeface="+mn-lt"/>
              </a:rPr>
              <a:t>Methanex</a:t>
            </a:r>
            <a:r>
              <a:rPr lang="en-US" altLang="en-US" sz="1100" i="1" dirty="0">
                <a:latin typeface="+mn-lt"/>
              </a:rPr>
              <a:t> Corporation, </a:t>
            </a:r>
            <a:r>
              <a:rPr lang="en-US" altLang="en-US" sz="1100" i="1" dirty="0" smtClean="0">
                <a:latin typeface="+mn-lt"/>
              </a:rPr>
              <a:t>2015</a:t>
            </a:r>
            <a:endParaRPr lang="en-US" altLang="en-US" sz="1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7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Methanol as Motor Fuel in China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60738" y="6214519"/>
            <a:ext cx="6346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</a:t>
            </a:r>
            <a:r>
              <a:rPr lang="en-US" altLang="en-US" sz="1100" i="1" dirty="0" err="1">
                <a:latin typeface="+mn-lt"/>
              </a:rPr>
              <a:t>Methanex</a:t>
            </a:r>
            <a:r>
              <a:rPr lang="en-US" altLang="en-US" sz="1100" i="1" dirty="0">
                <a:latin typeface="+mn-lt"/>
              </a:rPr>
              <a:t> Corporation, </a:t>
            </a:r>
            <a:r>
              <a:rPr lang="en-US" altLang="en-US" sz="1100" i="1" dirty="0" smtClean="0">
                <a:latin typeface="+mn-lt"/>
              </a:rPr>
              <a:t>2015</a:t>
            </a:r>
            <a:endParaRPr lang="en-US" altLang="en-US" sz="1100" i="1" dirty="0">
              <a:latin typeface="+mn-lt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23238"/>
            <a:ext cx="8455045" cy="49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7364"/>
            <a:ext cx="4886646" cy="48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Methanol to Olefins (MTO)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8130" y="5059073"/>
            <a:ext cx="52530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</a:t>
            </a:r>
            <a:r>
              <a:rPr lang="en-US" altLang="en-US" sz="1100" i="1" dirty="0" err="1">
                <a:latin typeface="+mn-lt"/>
              </a:rPr>
              <a:t>Methanex</a:t>
            </a:r>
            <a:r>
              <a:rPr lang="en-US" altLang="en-US" sz="1100" i="1" dirty="0">
                <a:latin typeface="+mn-lt"/>
              </a:rPr>
              <a:t> Corporation, </a:t>
            </a:r>
            <a:r>
              <a:rPr lang="en-US" altLang="en-US" sz="1100" i="1" dirty="0" smtClean="0">
                <a:latin typeface="+mn-lt"/>
              </a:rPr>
              <a:t>2015</a:t>
            </a:r>
            <a:endParaRPr lang="en-US" altLang="en-US" sz="1100" i="1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3363" y="1857375"/>
            <a:ext cx="8677275" cy="3143250"/>
            <a:chOff x="233363" y="1857375"/>
            <a:chExt cx="8677275" cy="3143250"/>
          </a:xfrm>
        </p:grpSpPr>
        <p:pic>
          <p:nvPicPr>
            <p:cNvPr id="1085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1857375"/>
              <a:ext cx="8677275" cy="3143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62597" y="1983179"/>
              <a:ext cx="1187533" cy="2921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Derivatives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5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 Methanol Projects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446088" y="1385888"/>
            <a:ext cx="8578850" cy="1298575"/>
          </a:xfrm>
        </p:spPr>
        <p:txBody>
          <a:bodyPr/>
          <a:lstStyle/>
          <a:p>
            <a:r>
              <a:rPr lang="en-US" altLang="en-US" sz="2400" smtClean="0"/>
              <a:t>Driven by foreign interest, led by Chinese. Use cheap US gas, produce methanol and ship to supply emerging market demands</a:t>
            </a:r>
          </a:p>
          <a:p>
            <a:endParaRPr lang="en-US" altLang="en-US" smtClean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28" y="2691394"/>
            <a:ext cx="6687107" cy="30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80" y="286514"/>
            <a:ext cx="8229600" cy="487362"/>
          </a:xfrm>
        </p:spPr>
        <p:txBody>
          <a:bodyPr/>
          <a:lstStyle/>
          <a:p>
            <a:r>
              <a:rPr lang="en-US" dirty="0" smtClean="0"/>
              <a:t>US Methanol Projects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29542" y="6451980"/>
            <a:ext cx="52530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</a:t>
            </a:r>
            <a:r>
              <a:rPr lang="en-US" altLang="en-US" sz="1100" i="1" dirty="0" smtClean="0">
                <a:latin typeface="+mn-lt"/>
              </a:rPr>
              <a:t>ICIS, 2014</a:t>
            </a:r>
            <a:endParaRPr lang="en-US" altLang="en-US" sz="110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5640" y="1143365"/>
            <a:ext cx="2024603" cy="214609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Mega-Mega Methanol project driven by the production of plastics and other chemicals in China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640" y="1004483"/>
            <a:ext cx="6732739" cy="5469320"/>
            <a:chOff x="59640" y="1004483"/>
            <a:chExt cx="6732739" cy="5469320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1" y="1004483"/>
              <a:ext cx="6691621" cy="193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640" y="1552332"/>
              <a:ext cx="6691622" cy="41999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1" y="2940162"/>
              <a:ext cx="6697608" cy="353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373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Ammonia Market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9075" y="1255816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2800" dirty="0" smtClean="0"/>
              <a:t>US Demand is 21 MMTPA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2800" dirty="0" smtClean="0"/>
              <a:t>Import (2013) was about 6 MM – 6 to 8 new plants equivalent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2800" dirty="0" smtClean="0"/>
              <a:t>These projects are more fundamentally based (local demand centers)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2800" dirty="0" smtClean="0"/>
              <a:t>There are several real projects underway, but some of the announced projects probably lack capital.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Ammonia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7388" cy="1177925"/>
          </a:xfrm>
        </p:spPr>
        <p:txBody>
          <a:bodyPr/>
          <a:lstStyle/>
          <a:p>
            <a:r>
              <a:rPr lang="en-US" altLang="en-US" dirty="0" smtClean="0"/>
              <a:t>Also natural gas based, several in La.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1" y="2493818"/>
            <a:ext cx="7309217" cy="34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GTL Projects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3449" y="1021278"/>
            <a:ext cx="8229600" cy="5450774"/>
          </a:xfrm>
        </p:spPr>
        <p:txBody>
          <a:bodyPr/>
          <a:lstStyle/>
          <a:p>
            <a:r>
              <a:rPr lang="en-US" altLang="en-US" sz="2400" dirty="0" smtClean="0"/>
              <a:t>Shell/Sasol</a:t>
            </a:r>
          </a:p>
          <a:p>
            <a:r>
              <a:rPr lang="en-US" altLang="en-US" sz="2400" dirty="0" smtClean="0"/>
              <a:t>These are in excess of 100,000 BPD of product</a:t>
            </a:r>
          </a:p>
          <a:p>
            <a:r>
              <a:rPr lang="en-US" altLang="en-US" sz="2400" dirty="0" smtClean="0"/>
              <a:t>A host of other small/new technology announcements</a:t>
            </a:r>
          </a:p>
          <a:p>
            <a:r>
              <a:rPr lang="en-US" altLang="en-US" sz="2400" dirty="0" smtClean="0"/>
              <a:t>The “bet” is on a high oil/natural gas price differential.  This has collapsed.</a:t>
            </a:r>
          </a:p>
          <a:p>
            <a:r>
              <a:rPr lang="en-US" altLang="en-US" sz="2400" dirty="0" smtClean="0"/>
              <a:t>If 150,000 B cost $20 B, I need $60 difference to get 15% ROI, not including op costs</a:t>
            </a:r>
          </a:p>
          <a:p>
            <a:r>
              <a:rPr lang="en-US" sz="2400" dirty="0"/>
              <a:t>On Jan. 28, 2015, Sasol </a:t>
            </a:r>
            <a:r>
              <a:rPr lang="en-US" sz="2400" dirty="0" smtClean="0"/>
              <a:t>announced</a:t>
            </a:r>
            <a:r>
              <a:rPr lang="en-US" sz="2400" dirty="0"/>
              <a:t> that it was </a:t>
            </a:r>
            <a:r>
              <a:rPr lang="en-US" sz="2400" dirty="0" smtClean="0"/>
              <a:t>“delaying </a:t>
            </a:r>
            <a:r>
              <a:rPr lang="en-US" sz="2400" dirty="0"/>
              <a:t>final investment decision on its proposed large-scale, US gas-to-liquids project to conserve cash in response to lower international oil </a:t>
            </a:r>
            <a:r>
              <a:rPr lang="en-US" sz="2400" dirty="0" smtClean="0"/>
              <a:t>prices”</a:t>
            </a:r>
            <a:r>
              <a:rPr lang="en-US" altLang="en-US" sz="2400" dirty="0" smtClean="0"/>
              <a:t>. </a:t>
            </a:r>
          </a:p>
          <a:p>
            <a:r>
              <a:rPr lang="en-US" altLang="en-US" sz="2400" dirty="0" smtClean="0"/>
              <a:t>Shell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LNG – there are about 30 projects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" y="1500188"/>
            <a:ext cx="67183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541319" y="4465121"/>
            <a:ext cx="1080655" cy="68876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719850" y="1556187"/>
            <a:ext cx="369943" cy="404794"/>
          </a:xfrm>
          <a:prstGeom prst="rect">
            <a:avLst/>
          </a:prstGeom>
          <a:solidFill>
            <a:srgbClr val="0033CC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132412" y="1543069"/>
            <a:ext cx="4296103" cy="4179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0033CC"/>
                </a:solidFill>
                <a:ea typeface="ＭＳ Ｐゴシック" pitchFamily="-97" charset="-128"/>
              </a:rPr>
              <a:t>Objectives and Ground Rules</a:t>
            </a:r>
          </a:p>
        </p:txBody>
      </p:sp>
      <p:sp>
        <p:nvSpPr>
          <p:cNvPr id="56" name="Tekstboks 55"/>
          <p:cNvSpPr txBox="1">
            <a:spLocks noChangeArrowheads="1"/>
          </p:cNvSpPr>
          <p:nvPr/>
        </p:nvSpPr>
        <p:spPr bwMode="auto">
          <a:xfrm>
            <a:off x="735194" y="1599290"/>
            <a:ext cx="346074" cy="32421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>
              <a:defRPr/>
            </a:pPr>
            <a:r>
              <a:rPr lang="da-DK" sz="1600" b="1" noProof="1">
                <a:solidFill>
                  <a:srgbClr val="FFFFFF"/>
                </a:solidFill>
                <a:ea typeface="ＭＳ Ｐゴシック" pitchFamily="-97" charset="-128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0994" y="3546841"/>
            <a:ext cx="4708666" cy="416038"/>
            <a:chOff x="1028700" y="3381376"/>
            <a:chExt cx="4384675" cy="352425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1412875" y="3381376"/>
              <a:ext cx="4000500" cy="35242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en-US" b="1" dirty="0">
                  <a:solidFill>
                    <a:srgbClr val="0033CC"/>
                  </a:solidFill>
                  <a:ea typeface="ＭＳ Ｐゴシック" pitchFamily="-97" charset="-128"/>
                </a:rPr>
                <a:t>And What Does it Mean?</a:t>
              </a:r>
            </a:p>
          </p:txBody>
        </p:sp>
        <p:grpSp>
          <p:nvGrpSpPr>
            <p:cNvPr id="11288" name="Gruppe 58"/>
            <p:cNvGrpSpPr>
              <a:grpSpLocks/>
            </p:cNvGrpSpPr>
            <p:nvPr/>
          </p:nvGrpSpPr>
          <p:grpSpPr bwMode="auto">
            <a:xfrm>
              <a:off x="1028700" y="3387726"/>
              <a:ext cx="344488" cy="344487"/>
              <a:chOff x="876300" y="3363913"/>
              <a:chExt cx="344488" cy="344487"/>
            </a:xfrm>
          </p:grpSpPr>
          <p:sp>
            <p:nvSpPr>
              <p:cNvPr id="12" name="Rektangel 11"/>
              <p:cNvSpPr>
                <a:spLocks noChangeArrowheads="1"/>
              </p:cNvSpPr>
              <p:nvPr/>
            </p:nvSpPr>
            <p:spPr bwMode="auto">
              <a:xfrm>
                <a:off x="876300" y="3363913"/>
                <a:ext cx="344488" cy="344487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endParaRPr lang="da-DK" sz="1200" noProof="1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8" name="Tekstboks 57"/>
              <p:cNvSpPr txBox="1">
                <a:spLocks noChangeArrowheads="1"/>
              </p:cNvSpPr>
              <p:nvPr/>
            </p:nvSpPr>
            <p:spPr bwMode="auto">
              <a:xfrm>
                <a:off x="890588" y="3400425"/>
                <a:ext cx="322262" cy="276225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indent="-342900" algn="ctr">
                  <a:defRPr sz="1200">
                    <a:solidFill>
                      <a:srgbClr val="FFFFFF"/>
                    </a:solidFill>
                    <a:ea typeface="ＭＳ Ｐゴシック" pitchFamily="-97" charset="-128"/>
                  </a:defRPr>
                </a:lvl1pPr>
              </a:lstStyle>
              <a:p>
                <a:pPr>
                  <a:defRPr/>
                </a:pPr>
                <a:r>
                  <a:rPr lang="da-DK" sz="1600" b="1" noProof="1"/>
                  <a:t>3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57356" y="5369336"/>
            <a:ext cx="4708666" cy="427887"/>
            <a:chOff x="1028700" y="4524212"/>
            <a:chExt cx="4384675" cy="362462"/>
          </a:xfrm>
        </p:grpSpPr>
        <p:sp>
          <p:nvSpPr>
            <p:cNvPr id="34" name="Rektangel 33"/>
            <p:cNvSpPr>
              <a:spLocks noChangeArrowheads="1"/>
            </p:cNvSpPr>
            <p:nvPr/>
          </p:nvSpPr>
          <p:spPr bwMode="auto">
            <a:xfrm>
              <a:off x="1412875" y="4524212"/>
              <a:ext cx="4000500" cy="35242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en-US" b="1" dirty="0">
                  <a:solidFill>
                    <a:srgbClr val="0033CC"/>
                  </a:solidFill>
                  <a:ea typeface="ＭＳ Ｐゴシック" pitchFamily="-97" charset="-128"/>
                </a:rPr>
                <a:t>Impact of Oil Price Drop</a:t>
              </a:r>
            </a:p>
          </p:txBody>
        </p:sp>
        <p:grpSp>
          <p:nvGrpSpPr>
            <p:cNvPr id="11289" name="Gruppe 61"/>
            <p:cNvGrpSpPr>
              <a:grpSpLocks/>
            </p:cNvGrpSpPr>
            <p:nvPr/>
          </p:nvGrpSpPr>
          <p:grpSpPr bwMode="auto">
            <a:xfrm>
              <a:off x="1028700" y="4539011"/>
              <a:ext cx="344488" cy="347663"/>
              <a:chOff x="876300" y="4515198"/>
              <a:chExt cx="344488" cy="347663"/>
            </a:xfrm>
          </p:grpSpPr>
          <p:sp>
            <p:nvSpPr>
              <p:cNvPr id="14" name="Rektangel 13"/>
              <p:cNvSpPr>
                <a:spLocks noChangeArrowheads="1"/>
              </p:cNvSpPr>
              <p:nvPr/>
            </p:nvSpPr>
            <p:spPr bwMode="auto">
              <a:xfrm>
                <a:off x="876300" y="4515198"/>
                <a:ext cx="344488" cy="347663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endParaRPr lang="da-DK" sz="1200" noProof="1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1" name="Tekstboks 60"/>
              <p:cNvSpPr txBox="1">
                <a:spLocks noChangeArrowheads="1"/>
              </p:cNvSpPr>
              <p:nvPr/>
            </p:nvSpPr>
            <p:spPr bwMode="auto">
              <a:xfrm>
                <a:off x="890588" y="4536914"/>
                <a:ext cx="322262" cy="27940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indent="-342900" algn="ctr">
                  <a:defRPr sz="1200">
                    <a:solidFill>
                      <a:srgbClr val="FFFFFF"/>
                    </a:solidFill>
                    <a:ea typeface="ＭＳ Ｐゴシック" pitchFamily="-97" charset="-128"/>
                  </a:defRPr>
                </a:lvl1pPr>
              </a:lstStyle>
              <a:p>
                <a:pPr>
                  <a:defRPr/>
                </a:pPr>
                <a:r>
                  <a:rPr lang="da-DK" sz="1600" b="1" noProof="1"/>
                  <a:t>4</a:t>
                </a:r>
              </a:p>
            </p:txBody>
          </p:sp>
        </p:grpSp>
      </p:grp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5613553" y="2084293"/>
            <a:ext cx="2839283" cy="3338132"/>
            <a:chOff x="5475288" y="3238311"/>
            <a:chExt cx="3349625" cy="3671929"/>
          </a:xfrm>
        </p:grpSpPr>
        <p:sp>
          <p:nvSpPr>
            <p:cNvPr id="43" name="Ellipse 98"/>
            <p:cNvSpPr/>
            <p:nvPr/>
          </p:nvSpPr>
          <p:spPr bwMode="auto">
            <a:xfrm>
              <a:off x="5708334" y="6391829"/>
              <a:ext cx="2963670" cy="518411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475288" y="3270112"/>
              <a:ext cx="3349625" cy="3351464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5475288" y="3257048"/>
              <a:ext cx="3349625" cy="3306383"/>
            </a:xfrm>
            <a:custGeom>
              <a:avLst/>
              <a:gdLst>
                <a:gd name="T0" fmla="*/ 2147483647 w 446"/>
                <a:gd name="T1" fmla="*/ 2147483647 h 440"/>
                <a:gd name="T2" fmla="*/ 2147483647 w 446"/>
                <a:gd name="T3" fmla="*/ 2147483647 h 440"/>
                <a:gd name="T4" fmla="*/ 2147483647 w 446"/>
                <a:gd name="T5" fmla="*/ 2147483647 h 440"/>
                <a:gd name="T6" fmla="*/ 2147483647 w 446"/>
                <a:gd name="T7" fmla="*/ 2147483647 h 440"/>
                <a:gd name="T8" fmla="*/ 2147483647 w 446"/>
                <a:gd name="T9" fmla="*/ 2147483647 h 440"/>
                <a:gd name="T10" fmla="*/ 2147483647 w 446"/>
                <a:gd name="T11" fmla="*/ 2147483647 h 440"/>
                <a:gd name="T12" fmla="*/ 2147483647 w 446"/>
                <a:gd name="T13" fmla="*/ 2147483647 h 440"/>
                <a:gd name="T14" fmla="*/ 2147483647 w 446"/>
                <a:gd name="T15" fmla="*/ 2147483647 h 440"/>
                <a:gd name="T16" fmla="*/ 2147483647 w 446"/>
                <a:gd name="T17" fmla="*/ 2147483647 h 440"/>
                <a:gd name="T18" fmla="*/ 2147483647 w 446"/>
                <a:gd name="T19" fmla="*/ 2147483647 h 440"/>
                <a:gd name="T20" fmla="*/ 2147483647 w 446"/>
                <a:gd name="T21" fmla="*/ 2147483647 h 440"/>
                <a:gd name="T22" fmla="*/ 2147483647 w 446"/>
                <a:gd name="T23" fmla="*/ 2147483647 h 440"/>
                <a:gd name="T24" fmla="*/ 2147483647 w 446"/>
                <a:gd name="T25" fmla="*/ 2147483647 h 440"/>
                <a:gd name="T26" fmla="*/ 2147483647 w 446"/>
                <a:gd name="T27" fmla="*/ 2147483647 h 440"/>
                <a:gd name="T28" fmla="*/ 2147483647 w 446"/>
                <a:gd name="T29" fmla="*/ 2147483647 h 440"/>
                <a:gd name="T30" fmla="*/ 2147483647 w 446"/>
                <a:gd name="T31" fmla="*/ 2147483647 h 440"/>
                <a:gd name="T32" fmla="*/ 2147483647 w 446"/>
                <a:gd name="T33" fmla="*/ 2147483647 h 440"/>
                <a:gd name="T34" fmla="*/ 2147483647 w 446"/>
                <a:gd name="T35" fmla="*/ 2147483647 h 440"/>
                <a:gd name="T36" fmla="*/ 2147483647 w 446"/>
                <a:gd name="T37" fmla="*/ 2147483647 h 440"/>
                <a:gd name="T38" fmla="*/ 2147483647 w 446"/>
                <a:gd name="T39" fmla="*/ 2147483647 h 440"/>
                <a:gd name="T40" fmla="*/ 2147483647 w 446"/>
                <a:gd name="T41" fmla="*/ 2147483647 h 440"/>
                <a:gd name="T42" fmla="*/ 2147483647 w 446"/>
                <a:gd name="T43" fmla="*/ 2147483647 h 440"/>
                <a:gd name="T44" fmla="*/ 2147483647 w 446"/>
                <a:gd name="T45" fmla="*/ 2147483647 h 440"/>
                <a:gd name="T46" fmla="*/ 2147483647 w 446"/>
                <a:gd name="T47" fmla="*/ 2147483647 h 440"/>
                <a:gd name="T48" fmla="*/ 2147483647 w 446"/>
                <a:gd name="T49" fmla="*/ 2147483647 h 440"/>
                <a:gd name="T50" fmla="*/ 2147483647 w 446"/>
                <a:gd name="T51" fmla="*/ 2147483647 h 440"/>
                <a:gd name="T52" fmla="*/ 2147483647 w 446"/>
                <a:gd name="T53" fmla="*/ 2147483647 h 440"/>
                <a:gd name="T54" fmla="*/ 2147483647 w 446"/>
                <a:gd name="T55" fmla="*/ 2147483647 h 440"/>
                <a:gd name="T56" fmla="*/ 2147483647 w 446"/>
                <a:gd name="T57" fmla="*/ 2147483647 h 440"/>
                <a:gd name="T58" fmla="*/ 2147483647 w 446"/>
                <a:gd name="T59" fmla="*/ 2147483647 h 440"/>
                <a:gd name="T60" fmla="*/ 2147483647 w 446"/>
                <a:gd name="T61" fmla="*/ 2147483647 h 440"/>
                <a:gd name="T62" fmla="*/ 2147483647 w 446"/>
                <a:gd name="T63" fmla="*/ 2147483647 h 440"/>
                <a:gd name="T64" fmla="*/ 2147483647 w 446"/>
                <a:gd name="T65" fmla="*/ 2147483647 h 440"/>
                <a:gd name="T66" fmla="*/ 2147483647 w 446"/>
                <a:gd name="T67" fmla="*/ 2147483647 h 440"/>
                <a:gd name="T68" fmla="*/ 2147483647 w 446"/>
                <a:gd name="T69" fmla="*/ 0 h 440"/>
                <a:gd name="T70" fmla="*/ 2147483647 w 446"/>
                <a:gd name="T71" fmla="*/ 2147483647 h 440"/>
                <a:gd name="T72" fmla="*/ 2147483647 w 446"/>
                <a:gd name="T73" fmla="*/ 2147483647 h 440"/>
                <a:gd name="T74" fmla="*/ 2147483647 w 446"/>
                <a:gd name="T75" fmla="*/ 2147483647 h 440"/>
                <a:gd name="T76" fmla="*/ 2147483647 w 446"/>
                <a:gd name="T77" fmla="*/ 2147483647 h 440"/>
                <a:gd name="T78" fmla="*/ 2147483647 w 446"/>
                <a:gd name="T79" fmla="*/ 2147483647 h 440"/>
                <a:gd name="T80" fmla="*/ 2147483647 w 446"/>
                <a:gd name="T81" fmla="*/ 2147483647 h 440"/>
                <a:gd name="T82" fmla="*/ 2147483647 w 446"/>
                <a:gd name="T83" fmla="*/ 2147483647 h 440"/>
                <a:gd name="T84" fmla="*/ 2147483647 w 446"/>
                <a:gd name="T85" fmla="*/ 2147483647 h 440"/>
                <a:gd name="T86" fmla="*/ 2147483647 w 446"/>
                <a:gd name="T87" fmla="*/ 2147483647 h 440"/>
                <a:gd name="T88" fmla="*/ 2147483647 w 446"/>
                <a:gd name="T89" fmla="*/ 2147483647 h 440"/>
                <a:gd name="T90" fmla="*/ 2147483647 w 446"/>
                <a:gd name="T91" fmla="*/ 2147483647 h 440"/>
                <a:gd name="T92" fmla="*/ 2147483647 w 446"/>
                <a:gd name="T93" fmla="*/ 2147483647 h 440"/>
                <a:gd name="T94" fmla="*/ 2147483647 w 446"/>
                <a:gd name="T95" fmla="*/ 2147483647 h 440"/>
                <a:gd name="T96" fmla="*/ 2147483647 w 446"/>
                <a:gd name="T97" fmla="*/ 2147483647 h 440"/>
                <a:gd name="T98" fmla="*/ 2147483647 w 446"/>
                <a:gd name="T99" fmla="*/ 2147483647 h 440"/>
                <a:gd name="T100" fmla="*/ 2147483647 w 446"/>
                <a:gd name="T101" fmla="*/ 2147483647 h 440"/>
                <a:gd name="T102" fmla="*/ 2147483647 w 446"/>
                <a:gd name="T103" fmla="*/ 2147483647 h 440"/>
                <a:gd name="T104" fmla="*/ 2147483647 w 446"/>
                <a:gd name="T105" fmla="*/ 2147483647 h 440"/>
                <a:gd name="T106" fmla="*/ 2147483647 w 446"/>
                <a:gd name="T107" fmla="*/ 2147483647 h 440"/>
                <a:gd name="T108" fmla="*/ 2147483647 w 446"/>
                <a:gd name="T109" fmla="*/ 2147483647 h 440"/>
                <a:gd name="T110" fmla="*/ 2147483647 w 446"/>
                <a:gd name="T111" fmla="*/ 2147483647 h 440"/>
                <a:gd name="T112" fmla="*/ 2147483647 w 446"/>
                <a:gd name="T113" fmla="*/ 2147483647 h 440"/>
                <a:gd name="T114" fmla="*/ 2147483647 w 446"/>
                <a:gd name="T115" fmla="*/ 2147483647 h 440"/>
                <a:gd name="T116" fmla="*/ 2147483647 w 446"/>
                <a:gd name="T117" fmla="*/ 2147483647 h 440"/>
                <a:gd name="T118" fmla="*/ 2147483647 w 446"/>
                <a:gd name="T119" fmla="*/ 2147483647 h 440"/>
                <a:gd name="T120" fmla="*/ 2147483647 w 446"/>
                <a:gd name="T121" fmla="*/ 2147483647 h 440"/>
                <a:gd name="T122" fmla="*/ 2147483647 w 446"/>
                <a:gd name="T123" fmla="*/ 2147483647 h 440"/>
                <a:gd name="T124" fmla="*/ 2147483647 w 446"/>
                <a:gd name="T125" fmla="*/ 2147483647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440"/>
                <a:gd name="T191" fmla="*/ 446 w 44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440">
                  <a:moveTo>
                    <a:pt x="222" y="258"/>
                  </a:moveTo>
                  <a:lnTo>
                    <a:pt x="222" y="258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8"/>
                  </a:lnTo>
                  <a:close/>
                  <a:moveTo>
                    <a:pt x="260" y="60"/>
                  </a:moveTo>
                  <a:lnTo>
                    <a:pt x="262" y="60"/>
                  </a:lnTo>
                  <a:lnTo>
                    <a:pt x="262" y="58"/>
                  </a:lnTo>
                  <a:lnTo>
                    <a:pt x="258" y="58"/>
                  </a:lnTo>
                  <a:lnTo>
                    <a:pt x="260" y="60"/>
                  </a:lnTo>
                  <a:close/>
                  <a:moveTo>
                    <a:pt x="218" y="252"/>
                  </a:moveTo>
                  <a:lnTo>
                    <a:pt x="218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4" y="250"/>
                  </a:lnTo>
                  <a:lnTo>
                    <a:pt x="212" y="250"/>
                  </a:lnTo>
                  <a:lnTo>
                    <a:pt x="212" y="252"/>
                  </a:lnTo>
                  <a:lnTo>
                    <a:pt x="214" y="252"/>
                  </a:lnTo>
                  <a:lnTo>
                    <a:pt x="216" y="252"/>
                  </a:lnTo>
                  <a:lnTo>
                    <a:pt x="218" y="252"/>
                  </a:lnTo>
                  <a:close/>
                  <a:moveTo>
                    <a:pt x="146" y="162"/>
                  </a:moveTo>
                  <a:lnTo>
                    <a:pt x="144" y="162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6" y="172"/>
                  </a:lnTo>
                  <a:lnTo>
                    <a:pt x="150" y="172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0" y="162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0"/>
                  </a:lnTo>
                  <a:lnTo>
                    <a:pt x="156" y="156"/>
                  </a:lnTo>
                  <a:lnTo>
                    <a:pt x="154" y="150"/>
                  </a:lnTo>
                  <a:lnTo>
                    <a:pt x="154" y="146"/>
                  </a:lnTo>
                  <a:lnTo>
                    <a:pt x="156" y="148"/>
                  </a:lnTo>
                  <a:lnTo>
                    <a:pt x="156" y="144"/>
                  </a:lnTo>
                  <a:lnTo>
                    <a:pt x="152" y="142"/>
                  </a:lnTo>
                  <a:lnTo>
                    <a:pt x="150" y="140"/>
                  </a:lnTo>
                  <a:lnTo>
                    <a:pt x="146" y="140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48" y="156"/>
                  </a:lnTo>
                  <a:lnTo>
                    <a:pt x="146" y="162"/>
                  </a:lnTo>
                  <a:close/>
                  <a:moveTo>
                    <a:pt x="158" y="166"/>
                  </a:moveTo>
                  <a:lnTo>
                    <a:pt x="156" y="170"/>
                  </a:lnTo>
                  <a:lnTo>
                    <a:pt x="154" y="172"/>
                  </a:lnTo>
                  <a:lnTo>
                    <a:pt x="152" y="174"/>
                  </a:lnTo>
                  <a:lnTo>
                    <a:pt x="148" y="174"/>
                  </a:lnTo>
                  <a:lnTo>
                    <a:pt x="150" y="178"/>
                  </a:lnTo>
                  <a:lnTo>
                    <a:pt x="152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60" y="178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6" y="174"/>
                  </a:lnTo>
                  <a:lnTo>
                    <a:pt x="164" y="170"/>
                  </a:lnTo>
                  <a:lnTo>
                    <a:pt x="162" y="174"/>
                  </a:lnTo>
                  <a:lnTo>
                    <a:pt x="160" y="170"/>
                  </a:lnTo>
                  <a:lnTo>
                    <a:pt x="160" y="168"/>
                  </a:lnTo>
                  <a:lnTo>
                    <a:pt x="158" y="166"/>
                  </a:lnTo>
                  <a:close/>
                  <a:moveTo>
                    <a:pt x="124" y="198"/>
                  </a:moveTo>
                  <a:lnTo>
                    <a:pt x="122" y="198"/>
                  </a:lnTo>
                  <a:lnTo>
                    <a:pt x="120" y="196"/>
                  </a:lnTo>
                  <a:lnTo>
                    <a:pt x="114" y="200"/>
                  </a:lnTo>
                  <a:lnTo>
                    <a:pt x="108" y="202"/>
                  </a:lnTo>
                  <a:lnTo>
                    <a:pt x="106" y="200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106" y="204"/>
                  </a:lnTo>
                  <a:lnTo>
                    <a:pt x="108" y="208"/>
                  </a:lnTo>
                  <a:lnTo>
                    <a:pt x="104" y="214"/>
                  </a:lnTo>
                  <a:lnTo>
                    <a:pt x="106" y="218"/>
                  </a:lnTo>
                  <a:lnTo>
                    <a:pt x="112" y="212"/>
                  </a:lnTo>
                  <a:lnTo>
                    <a:pt x="116" y="208"/>
                  </a:lnTo>
                  <a:lnTo>
                    <a:pt x="124" y="208"/>
                  </a:lnTo>
                  <a:lnTo>
                    <a:pt x="126" y="204"/>
                  </a:lnTo>
                  <a:lnTo>
                    <a:pt x="130" y="208"/>
                  </a:lnTo>
                  <a:lnTo>
                    <a:pt x="136" y="208"/>
                  </a:lnTo>
                  <a:lnTo>
                    <a:pt x="138" y="204"/>
                  </a:lnTo>
                  <a:lnTo>
                    <a:pt x="142" y="202"/>
                  </a:lnTo>
                  <a:lnTo>
                    <a:pt x="140" y="200"/>
                  </a:lnTo>
                  <a:lnTo>
                    <a:pt x="144" y="200"/>
                  </a:lnTo>
                  <a:lnTo>
                    <a:pt x="144" y="198"/>
                  </a:lnTo>
                  <a:lnTo>
                    <a:pt x="146" y="196"/>
                  </a:lnTo>
                  <a:lnTo>
                    <a:pt x="148" y="192"/>
                  </a:lnTo>
                  <a:lnTo>
                    <a:pt x="150" y="188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2"/>
                  </a:lnTo>
                  <a:lnTo>
                    <a:pt x="148" y="180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4" y="182"/>
                  </a:lnTo>
                  <a:lnTo>
                    <a:pt x="142" y="186"/>
                  </a:lnTo>
                  <a:lnTo>
                    <a:pt x="138" y="188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2" y="196"/>
                  </a:lnTo>
                  <a:lnTo>
                    <a:pt x="130" y="194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26" y="198"/>
                  </a:lnTo>
                  <a:lnTo>
                    <a:pt x="124" y="198"/>
                  </a:lnTo>
                  <a:close/>
                  <a:moveTo>
                    <a:pt x="262" y="10"/>
                  </a:move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60" y="10"/>
                  </a:lnTo>
                  <a:lnTo>
                    <a:pt x="262" y="10"/>
                  </a:lnTo>
                  <a:close/>
                  <a:moveTo>
                    <a:pt x="234" y="262"/>
                  </a:moveTo>
                  <a:lnTo>
                    <a:pt x="234" y="262"/>
                  </a:lnTo>
                  <a:lnTo>
                    <a:pt x="234" y="260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8" y="262"/>
                  </a:lnTo>
                  <a:lnTo>
                    <a:pt x="230" y="262"/>
                  </a:lnTo>
                  <a:lnTo>
                    <a:pt x="232" y="264"/>
                  </a:lnTo>
                  <a:lnTo>
                    <a:pt x="234" y="264"/>
                  </a:lnTo>
                  <a:lnTo>
                    <a:pt x="234" y="262"/>
                  </a:lnTo>
                  <a:close/>
                  <a:moveTo>
                    <a:pt x="244" y="274"/>
                  </a:moveTo>
                  <a:lnTo>
                    <a:pt x="244" y="272"/>
                  </a:lnTo>
                  <a:lnTo>
                    <a:pt x="242" y="272"/>
                  </a:lnTo>
                  <a:lnTo>
                    <a:pt x="242" y="270"/>
                  </a:lnTo>
                  <a:lnTo>
                    <a:pt x="240" y="268"/>
                  </a:lnTo>
                  <a:lnTo>
                    <a:pt x="240" y="266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4" y="266"/>
                  </a:lnTo>
                  <a:lnTo>
                    <a:pt x="234" y="268"/>
                  </a:lnTo>
                  <a:lnTo>
                    <a:pt x="236" y="272"/>
                  </a:lnTo>
                  <a:lnTo>
                    <a:pt x="236" y="278"/>
                  </a:lnTo>
                  <a:lnTo>
                    <a:pt x="238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4" y="276"/>
                  </a:lnTo>
                  <a:lnTo>
                    <a:pt x="246" y="276"/>
                  </a:lnTo>
                  <a:lnTo>
                    <a:pt x="246" y="274"/>
                  </a:lnTo>
                  <a:lnTo>
                    <a:pt x="244" y="274"/>
                  </a:lnTo>
                  <a:close/>
                  <a:moveTo>
                    <a:pt x="342" y="70"/>
                  </a:moveTo>
                  <a:lnTo>
                    <a:pt x="344" y="70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38" y="66"/>
                  </a:lnTo>
                  <a:lnTo>
                    <a:pt x="340" y="68"/>
                  </a:lnTo>
                  <a:lnTo>
                    <a:pt x="342" y="70"/>
                  </a:lnTo>
                  <a:close/>
                  <a:moveTo>
                    <a:pt x="222" y="262"/>
                  </a:moveTo>
                  <a:lnTo>
                    <a:pt x="222" y="262"/>
                  </a:lnTo>
                  <a:lnTo>
                    <a:pt x="222" y="264"/>
                  </a:lnTo>
                  <a:lnTo>
                    <a:pt x="224" y="264"/>
                  </a:lnTo>
                  <a:lnTo>
                    <a:pt x="224" y="262"/>
                  </a:lnTo>
                  <a:lnTo>
                    <a:pt x="222" y="262"/>
                  </a:lnTo>
                  <a:close/>
                  <a:moveTo>
                    <a:pt x="434" y="172"/>
                  </a:moveTo>
                  <a:lnTo>
                    <a:pt x="434" y="172"/>
                  </a:lnTo>
                  <a:lnTo>
                    <a:pt x="432" y="174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28" y="180"/>
                  </a:lnTo>
                  <a:lnTo>
                    <a:pt x="430" y="182"/>
                  </a:lnTo>
                  <a:lnTo>
                    <a:pt x="432" y="184"/>
                  </a:lnTo>
                  <a:lnTo>
                    <a:pt x="434" y="182"/>
                  </a:lnTo>
                  <a:lnTo>
                    <a:pt x="434" y="180"/>
                  </a:lnTo>
                  <a:lnTo>
                    <a:pt x="434" y="178"/>
                  </a:lnTo>
                  <a:lnTo>
                    <a:pt x="434" y="176"/>
                  </a:lnTo>
                  <a:lnTo>
                    <a:pt x="436" y="176"/>
                  </a:lnTo>
                  <a:lnTo>
                    <a:pt x="438" y="176"/>
                  </a:lnTo>
                  <a:lnTo>
                    <a:pt x="440" y="176"/>
                  </a:lnTo>
                  <a:lnTo>
                    <a:pt x="438" y="174"/>
                  </a:lnTo>
                  <a:lnTo>
                    <a:pt x="438" y="172"/>
                  </a:lnTo>
                  <a:lnTo>
                    <a:pt x="436" y="172"/>
                  </a:lnTo>
                  <a:lnTo>
                    <a:pt x="434" y="172"/>
                  </a:lnTo>
                  <a:close/>
                  <a:moveTo>
                    <a:pt x="228" y="16"/>
                  </a:moveTo>
                  <a:lnTo>
                    <a:pt x="230" y="16"/>
                  </a:lnTo>
                  <a:lnTo>
                    <a:pt x="230" y="14"/>
                  </a:lnTo>
                  <a:lnTo>
                    <a:pt x="232" y="14"/>
                  </a:lnTo>
                  <a:lnTo>
                    <a:pt x="232" y="16"/>
                  </a:lnTo>
                  <a:lnTo>
                    <a:pt x="234" y="16"/>
                  </a:lnTo>
                  <a:lnTo>
                    <a:pt x="236" y="16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4" y="10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8" y="10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24" y="12"/>
                  </a:lnTo>
                  <a:lnTo>
                    <a:pt x="222" y="10"/>
                  </a:lnTo>
                  <a:lnTo>
                    <a:pt x="222" y="12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20" y="14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28" y="16"/>
                  </a:lnTo>
                  <a:close/>
                  <a:moveTo>
                    <a:pt x="204" y="18"/>
                  </a:moveTo>
                  <a:lnTo>
                    <a:pt x="206" y="18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6"/>
                  </a:lnTo>
                  <a:lnTo>
                    <a:pt x="200" y="18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204" y="18"/>
                  </a:lnTo>
                  <a:close/>
                  <a:moveTo>
                    <a:pt x="444" y="230"/>
                  </a:moveTo>
                  <a:lnTo>
                    <a:pt x="444" y="230"/>
                  </a:lnTo>
                  <a:lnTo>
                    <a:pt x="442" y="230"/>
                  </a:lnTo>
                  <a:lnTo>
                    <a:pt x="442" y="232"/>
                  </a:lnTo>
                  <a:lnTo>
                    <a:pt x="440" y="232"/>
                  </a:lnTo>
                  <a:lnTo>
                    <a:pt x="446" y="220"/>
                  </a:lnTo>
                  <a:lnTo>
                    <a:pt x="444" y="206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0" y="212"/>
                  </a:lnTo>
                  <a:lnTo>
                    <a:pt x="440" y="210"/>
                  </a:lnTo>
                  <a:lnTo>
                    <a:pt x="438" y="210"/>
                  </a:lnTo>
                  <a:lnTo>
                    <a:pt x="438" y="208"/>
                  </a:lnTo>
                  <a:lnTo>
                    <a:pt x="436" y="200"/>
                  </a:lnTo>
                  <a:lnTo>
                    <a:pt x="438" y="196"/>
                  </a:lnTo>
                  <a:lnTo>
                    <a:pt x="436" y="194"/>
                  </a:lnTo>
                  <a:lnTo>
                    <a:pt x="434" y="188"/>
                  </a:lnTo>
                  <a:lnTo>
                    <a:pt x="432" y="188"/>
                  </a:lnTo>
                  <a:lnTo>
                    <a:pt x="430" y="192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0" y="198"/>
                  </a:lnTo>
                  <a:lnTo>
                    <a:pt x="430" y="200"/>
                  </a:lnTo>
                  <a:lnTo>
                    <a:pt x="432" y="204"/>
                  </a:lnTo>
                  <a:lnTo>
                    <a:pt x="432" y="206"/>
                  </a:lnTo>
                  <a:lnTo>
                    <a:pt x="432" y="208"/>
                  </a:lnTo>
                  <a:lnTo>
                    <a:pt x="430" y="210"/>
                  </a:lnTo>
                  <a:lnTo>
                    <a:pt x="430" y="212"/>
                  </a:lnTo>
                  <a:lnTo>
                    <a:pt x="428" y="214"/>
                  </a:lnTo>
                  <a:lnTo>
                    <a:pt x="426" y="214"/>
                  </a:lnTo>
                  <a:lnTo>
                    <a:pt x="426" y="212"/>
                  </a:lnTo>
                  <a:lnTo>
                    <a:pt x="424" y="212"/>
                  </a:lnTo>
                  <a:lnTo>
                    <a:pt x="422" y="212"/>
                  </a:lnTo>
                  <a:lnTo>
                    <a:pt x="422" y="210"/>
                  </a:lnTo>
                  <a:lnTo>
                    <a:pt x="420" y="210"/>
                  </a:lnTo>
                  <a:lnTo>
                    <a:pt x="420" y="208"/>
                  </a:lnTo>
                  <a:lnTo>
                    <a:pt x="418" y="206"/>
                  </a:lnTo>
                  <a:lnTo>
                    <a:pt x="418" y="204"/>
                  </a:lnTo>
                  <a:lnTo>
                    <a:pt x="416" y="204"/>
                  </a:lnTo>
                  <a:lnTo>
                    <a:pt x="416" y="202"/>
                  </a:lnTo>
                  <a:lnTo>
                    <a:pt x="416" y="200"/>
                  </a:lnTo>
                  <a:lnTo>
                    <a:pt x="416" y="198"/>
                  </a:lnTo>
                  <a:lnTo>
                    <a:pt x="416" y="196"/>
                  </a:lnTo>
                  <a:lnTo>
                    <a:pt x="416" y="194"/>
                  </a:lnTo>
                  <a:lnTo>
                    <a:pt x="414" y="194"/>
                  </a:lnTo>
                  <a:lnTo>
                    <a:pt x="414" y="192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4" y="190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12" y="184"/>
                  </a:lnTo>
                  <a:lnTo>
                    <a:pt x="410" y="180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2" y="176"/>
                  </a:lnTo>
                  <a:lnTo>
                    <a:pt x="412" y="174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6" y="170"/>
                  </a:lnTo>
                  <a:lnTo>
                    <a:pt x="416" y="168"/>
                  </a:lnTo>
                  <a:lnTo>
                    <a:pt x="418" y="168"/>
                  </a:lnTo>
                  <a:lnTo>
                    <a:pt x="420" y="168"/>
                  </a:lnTo>
                  <a:lnTo>
                    <a:pt x="420" y="166"/>
                  </a:lnTo>
                  <a:lnTo>
                    <a:pt x="416" y="164"/>
                  </a:lnTo>
                  <a:lnTo>
                    <a:pt x="414" y="162"/>
                  </a:lnTo>
                  <a:lnTo>
                    <a:pt x="414" y="160"/>
                  </a:lnTo>
                  <a:lnTo>
                    <a:pt x="416" y="158"/>
                  </a:lnTo>
                  <a:lnTo>
                    <a:pt x="418" y="158"/>
                  </a:lnTo>
                  <a:lnTo>
                    <a:pt x="420" y="158"/>
                  </a:lnTo>
                  <a:lnTo>
                    <a:pt x="422" y="158"/>
                  </a:lnTo>
                  <a:lnTo>
                    <a:pt x="424" y="158"/>
                  </a:lnTo>
                  <a:lnTo>
                    <a:pt x="426" y="158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64"/>
                  </a:lnTo>
                  <a:lnTo>
                    <a:pt x="434" y="166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0"/>
                  </a:lnTo>
                  <a:lnTo>
                    <a:pt x="432" y="158"/>
                  </a:lnTo>
                  <a:lnTo>
                    <a:pt x="430" y="156"/>
                  </a:lnTo>
                  <a:lnTo>
                    <a:pt x="428" y="156"/>
                  </a:lnTo>
                  <a:lnTo>
                    <a:pt x="426" y="156"/>
                  </a:lnTo>
                  <a:lnTo>
                    <a:pt x="424" y="156"/>
                  </a:lnTo>
                  <a:lnTo>
                    <a:pt x="424" y="154"/>
                  </a:lnTo>
                  <a:lnTo>
                    <a:pt x="424" y="152"/>
                  </a:lnTo>
                  <a:lnTo>
                    <a:pt x="422" y="150"/>
                  </a:lnTo>
                  <a:lnTo>
                    <a:pt x="422" y="148"/>
                  </a:lnTo>
                  <a:lnTo>
                    <a:pt x="422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18" y="138"/>
                  </a:lnTo>
                  <a:lnTo>
                    <a:pt x="416" y="136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8" y="132"/>
                  </a:lnTo>
                  <a:lnTo>
                    <a:pt x="418" y="130"/>
                  </a:lnTo>
                  <a:lnTo>
                    <a:pt x="416" y="130"/>
                  </a:lnTo>
                  <a:lnTo>
                    <a:pt x="416" y="128"/>
                  </a:lnTo>
                  <a:lnTo>
                    <a:pt x="414" y="126"/>
                  </a:lnTo>
                  <a:lnTo>
                    <a:pt x="412" y="124"/>
                  </a:lnTo>
                  <a:lnTo>
                    <a:pt x="410" y="122"/>
                  </a:lnTo>
                  <a:lnTo>
                    <a:pt x="410" y="120"/>
                  </a:lnTo>
                  <a:lnTo>
                    <a:pt x="410" y="118"/>
                  </a:lnTo>
                  <a:lnTo>
                    <a:pt x="408" y="116"/>
                  </a:lnTo>
                  <a:lnTo>
                    <a:pt x="406" y="110"/>
                  </a:lnTo>
                  <a:lnTo>
                    <a:pt x="402" y="108"/>
                  </a:lnTo>
                  <a:lnTo>
                    <a:pt x="402" y="104"/>
                  </a:lnTo>
                  <a:lnTo>
                    <a:pt x="400" y="102"/>
                  </a:lnTo>
                  <a:lnTo>
                    <a:pt x="402" y="100"/>
                  </a:lnTo>
                  <a:lnTo>
                    <a:pt x="396" y="98"/>
                  </a:lnTo>
                  <a:lnTo>
                    <a:pt x="394" y="94"/>
                  </a:lnTo>
                  <a:lnTo>
                    <a:pt x="392" y="90"/>
                  </a:lnTo>
                  <a:lnTo>
                    <a:pt x="390" y="88"/>
                  </a:lnTo>
                  <a:lnTo>
                    <a:pt x="392" y="84"/>
                  </a:lnTo>
                  <a:lnTo>
                    <a:pt x="390" y="80"/>
                  </a:lnTo>
                  <a:lnTo>
                    <a:pt x="388" y="78"/>
                  </a:lnTo>
                  <a:lnTo>
                    <a:pt x="388" y="76"/>
                  </a:lnTo>
                  <a:lnTo>
                    <a:pt x="386" y="76"/>
                  </a:lnTo>
                  <a:lnTo>
                    <a:pt x="386" y="74"/>
                  </a:lnTo>
                  <a:lnTo>
                    <a:pt x="384" y="74"/>
                  </a:lnTo>
                  <a:lnTo>
                    <a:pt x="382" y="72"/>
                  </a:lnTo>
                  <a:lnTo>
                    <a:pt x="380" y="72"/>
                  </a:lnTo>
                  <a:lnTo>
                    <a:pt x="378" y="72"/>
                  </a:lnTo>
                  <a:lnTo>
                    <a:pt x="376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82" y="70"/>
                  </a:lnTo>
                  <a:lnTo>
                    <a:pt x="380" y="68"/>
                  </a:lnTo>
                  <a:lnTo>
                    <a:pt x="380" y="66"/>
                  </a:lnTo>
                  <a:lnTo>
                    <a:pt x="374" y="60"/>
                  </a:lnTo>
                  <a:lnTo>
                    <a:pt x="372" y="60"/>
                  </a:lnTo>
                  <a:lnTo>
                    <a:pt x="372" y="58"/>
                  </a:lnTo>
                  <a:lnTo>
                    <a:pt x="370" y="58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6" y="56"/>
                  </a:lnTo>
                  <a:lnTo>
                    <a:pt x="364" y="56"/>
                  </a:lnTo>
                  <a:lnTo>
                    <a:pt x="362" y="54"/>
                  </a:lnTo>
                  <a:lnTo>
                    <a:pt x="360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4"/>
                  </a:lnTo>
                  <a:lnTo>
                    <a:pt x="352" y="54"/>
                  </a:lnTo>
                  <a:lnTo>
                    <a:pt x="350" y="54"/>
                  </a:lnTo>
                  <a:lnTo>
                    <a:pt x="348" y="52"/>
                  </a:lnTo>
                  <a:lnTo>
                    <a:pt x="344" y="50"/>
                  </a:lnTo>
                  <a:lnTo>
                    <a:pt x="342" y="50"/>
                  </a:lnTo>
                  <a:lnTo>
                    <a:pt x="342" y="54"/>
                  </a:lnTo>
                  <a:lnTo>
                    <a:pt x="340" y="52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8" y="64"/>
                  </a:lnTo>
                  <a:lnTo>
                    <a:pt x="340" y="62"/>
                  </a:lnTo>
                  <a:lnTo>
                    <a:pt x="344" y="64"/>
                  </a:lnTo>
                  <a:lnTo>
                    <a:pt x="346" y="66"/>
                  </a:lnTo>
                  <a:lnTo>
                    <a:pt x="352" y="66"/>
                  </a:lnTo>
                  <a:lnTo>
                    <a:pt x="352" y="70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56" y="72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60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6" y="80"/>
                  </a:lnTo>
                  <a:lnTo>
                    <a:pt x="370" y="82"/>
                  </a:lnTo>
                  <a:lnTo>
                    <a:pt x="370" y="84"/>
                  </a:lnTo>
                  <a:lnTo>
                    <a:pt x="372" y="86"/>
                  </a:lnTo>
                  <a:lnTo>
                    <a:pt x="370" y="88"/>
                  </a:lnTo>
                  <a:lnTo>
                    <a:pt x="368" y="86"/>
                  </a:lnTo>
                  <a:lnTo>
                    <a:pt x="364" y="82"/>
                  </a:lnTo>
                  <a:lnTo>
                    <a:pt x="356" y="80"/>
                  </a:lnTo>
                  <a:lnTo>
                    <a:pt x="356" y="82"/>
                  </a:lnTo>
                  <a:lnTo>
                    <a:pt x="354" y="82"/>
                  </a:lnTo>
                  <a:lnTo>
                    <a:pt x="352" y="80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46" y="82"/>
                  </a:lnTo>
                  <a:lnTo>
                    <a:pt x="346" y="84"/>
                  </a:lnTo>
                  <a:lnTo>
                    <a:pt x="344" y="86"/>
                  </a:lnTo>
                  <a:lnTo>
                    <a:pt x="344" y="84"/>
                  </a:lnTo>
                  <a:lnTo>
                    <a:pt x="342" y="82"/>
                  </a:lnTo>
                  <a:lnTo>
                    <a:pt x="340" y="82"/>
                  </a:lnTo>
                  <a:lnTo>
                    <a:pt x="338" y="82"/>
                  </a:lnTo>
                  <a:lnTo>
                    <a:pt x="338" y="84"/>
                  </a:lnTo>
                  <a:lnTo>
                    <a:pt x="336" y="84"/>
                  </a:lnTo>
                  <a:lnTo>
                    <a:pt x="336" y="82"/>
                  </a:lnTo>
                  <a:lnTo>
                    <a:pt x="334" y="80"/>
                  </a:lnTo>
                  <a:lnTo>
                    <a:pt x="332" y="78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26" y="72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58"/>
                  </a:lnTo>
                  <a:lnTo>
                    <a:pt x="312" y="56"/>
                  </a:lnTo>
                  <a:lnTo>
                    <a:pt x="308" y="56"/>
                  </a:lnTo>
                  <a:lnTo>
                    <a:pt x="308" y="60"/>
                  </a:lnTo>
                  <a:lnTo>
                    <a:pt x="304" y="60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4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300" y="72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2" y="74"/>
                  </a:lnTo>
                  <a:lnTo>
                    <a:pt x="288" y="74"/>
                  </a:lnTo>
                  <a:lnTo>
                    <a:pt x="284" y="74"/>
                  </a:lnTo>
                  <a:lnTo>
                    <a:pt x="280" y="72"/>
                  </a:lnTo>
                  <a:lnTo>
                    <a:pt x="278" y="74"/>
                  </a:lnTo>
                  <a:lnTo>
                    <a:pt x="276" y="72"/>
                  </a:lnTo>
                  <a:lnTo>
                    <a:pt x="268" y="72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46" y="76"/>
                  </a:lnTo>
                  <a:lnTo>
                    <a:pt x="244" y="74"/>
                  </a:lnTo>
                  <a:lnTo>
                    <a:pt x="242" y="74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38" y="78"/>
                  </a:lnTo>
                  <a:lnTo>
                    <a:pt x="236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0" y="80"/>
                  </a:lnTo>
                  <a:lnTo>
                    <a:pt x="228" y="82"/>
                  </a:lnTo>
                  <a:lnTo>
                    <a:pt x="230" y="84"/>
                  </a:lnTo>
                  <a:lnTo>
                    <a:pt x="234" y="88"/>
                  </a:lnTo>
                  <a:lnTo>
                    <a:pt x="236" y="88"/>
                  </a:lnTo>
                  <a:lnTo>
                    <a:pt x="232" y="88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2" y="90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24" y="96"/>
                  </a:lnTo>
                  <a:lnTo>
                    <a:pt x="228" y="94"/>
                  </a:lnTo>
                  <a:lnTo>
                    <a:pt x="230" y="96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6"/>
                  </a:lnTo>
                  <a:lnTo>
                    <a:pt x="230" y="108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6" y="112"/>
                  </a:lnTo>
                  <a:lnTo>
                    <a:pt x="238" y="114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22"/>
                  </a:lnTo>
                  <a:lnTo>
                    <a:pt x="236" y="122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6"/>
                  </a:lnTo>
                  <a:lnTo>
                    <a:pt x="228" y="128"/>
                  </a:lnTo>
                  <a:lnTo>
                    <a:pt x="228" y="130"/>
                  </a:lnTo>
                  <a:lnTo>
                    <a:pt x="226" y="130"/>
                  </a:lnTo>
                  <a:lnTo>
                    <a:pt x="226" y="132"/>
                  </a:lnTo>
                  <a:lnTo>
                    <a:pt x="224" y="132"/>
                  </a:lnTo>
                  <a:lnTo>
                    <a:pt x="226" y="132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30" y="130"/>
                  </a:lnTo>
                  <a:lnTo>
                    <a:pt x="232" y="128"/>
                  </a:lnTo>
                  <a:lnTo>
                    <a:pt x="234" y="128"/>
                  </a:lnTo>
                  <a:lnTo>
                    <a:pt x="236" y="128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40" y="124"/>
                  </a:lnTo>
                  <a:lnTo>
                    <a:pt x="242" y="124"/>
                  </a:lnTo>
                  <a:lnTo>
                    <a:pt x="242" y="122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50" y="120"/>
                  </a:lnTo>
                  <a:lnTo>
                    <a:pt x="250" y="118"/>
                  </a:lnTo>
                  <a:lnTo>
                    <a:pt x="250" y="116"/>
                  </a:lnTo>
                  <a:lnTo>
                    <a:pt x="250" y="112"/>
                  </a:lnTo>
                  <a:lnTo>
                    <a:pt x="250" y="110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08"/>
                  </a:lnTo>
                  <a:lnTo>
                    <a:pt x="262" y="108"/>
                  </a:lnTo>
                  <a:lnTo>
                    <a:pt x="264" y="110"/>
                  </a:lnTo>
                  <a:lnTo>
                    <a:pt x="266" y="110"/>
                  </a:lnTo>
                  <a:lnTo>
                    <a:pt x="268" y="112"/>
                  </a:lnTo>
                  <a:lnTo>
                    <a:pt x="270" y="112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6" y="114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82" y="116"/>
                  </a:lnTo>
                  <a:lnTo>
                    <a:pt x="284" y="116"/>
                  </a:lnTo>
                  <a:lnTo>
                    <a:pt x="282" y="118"/>
                  </a:lnTo>
                  <a:lnTo>
                    <a:pt x="284" y="120"/>
                  </a:lnTo>
                  <a:lnTo>
                    <a:pt x="286" y="122"/>
                  </a:lnTo>
                  <a:lnTo>
                    <a:pt x="288" y="128"/>
                  </a:lnTo>
                  <a:lnTo>
                    <a:pt x="288" y="124"/>
                  </a:lnTo>
                  <a:lnTo>
                    <a:pt x="292" y="124"/>
                  </a:lnTo>
                  <a:lnTo>
                    <a:pt x="292" y="126"/>
                  </a:lnTo>
                  <a:lnTo>
                    <a:pt x="292" y="130"/>
                  </a:lnTo>
                  <a:lnTo>
                    <a:pt x="294" y="132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300" y="130"/>
                  </a:lnTo>
                  <a:lnTo>
                    <a:pt x="302" y="132"/>
                  </a:lnTo>
                  <a:lnTo>
                    <a:pt x="306" y="134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0" y="134"/>
                  </a:lnTo>
                  <a:lnTo>
                    <a:pt x="308" y="134"/>
                  </a:lnTo>
                  <a:lnTo>
                    <a:pt x="308" y="138"/>
                  </a:lnTo>
                  <a:lnTo>
                    <a:pt x="310" y="140"/>
                  </a:lnTo>
                  <a:lnTo>
                    <a:pt x="312" y="138"/>
                  </a:lnTo>
                  <a:lnTo>
                    <a:pt x="314" y="138"/>
                  </a:lnTo>
                  <a:lnTo>
                    <a:pt x="318" y="140"/>
                  </a:lnTo>
                  <a:lnTo>
                    <a:pt x="322" y="140"/>
                  </a:lnTo>
                  <a:lnTo>
                    <a:pt x="324" y="142"/>
                  </a:lnTo>
                  <a:lnTo>
                    <a:pt x="322" y="142"/>
                  </a:lnTo>
                  <a:lnTo>
                    <a:pt x="320" y="142"/>
                  </a:lnTo>
                  <a:lnTo>
                    <a:pt x="318" y="142"/>
                  </a:lnTo>
                  <a:lnTo>
                    <a:pt x="316" y="142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16" y="144"/>
                  </a:lnTo>
                  <a:lnTo>
                    <a:pt x="316" y="146"/>
                  </a:lnTo>
                  <a:lnTo>
                    <a:pt x="318" y="146"/>
                  </a:lnTo>
                  <a:lnTo>
                    <a:pt x="320" y="148"/>
                  </a:lnTo>
                  <a:lnTo>
                    <a:pt x="322" y="148"/>
                  </a:lnTo>
                  <a:lnTo>
                    <a:pt x="322" y="150"/>
                  </a:lnTo>
                  <a:lnTo>
                    <a:pt x="326" y="156"/>
                  </a:lnTo>
                  <a:lnTo>
                    <a:pt x="324" y="162"/>
                  </a:lnTo>
                  <a:lnTo>
                    <a:pt x="328" y="162"/>
                  </a:lnTo>
                  <a:lnTo>
                    <a:pt x="328" y="168"/>
                  </a:lnTo>
                  <a:lnTo>
                    <a:pt x="328" y="166"/>
                  </a:lnTo>
                  <a:lnTo>
                    <a:pt x="330" y="166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2"/>
                  </a:lnTo>
                  <a:lnTo>
                    <a:pt x="332" y="174"/>
                  </a:lnTo>
                  <a:lnTo>
                    <a:pt x="334" y="176"/>
                  </a:lnTo>
                  <a:lnTo>
                    <a:pt x="336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46" y="188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50" y="190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2"/>
                  </a:lnTo>
                  <a:lnTo>
                    <a:pt x="354" y="194"/>
                  </a:lnTo>
                  <a:lnTo>
                    <a:pt x="356" y="194"/>
                  </a:lnTo>
                  <a:lnTo>
                    <a:pt x="358" y="194"/>
                  </a:lnTo>
                  <a:lnTo>
                    <a:pt x="360" y="196"/>
                  </a:lnTo>
                  <a:lnTo>
                    <a:pt x="364" y="196"/>
                  </a:lnTo>
                  <a:lnTo>
                    <a:pt x="366" y="200"/>
                  </a:lnTo>
                  <a:lnTo>
                    <a:pt x="368" y="202"/>
                  </a:lnTo>
                  <a:lnTo>
                    <a:pt x="370" y="206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6" y="210"/>
                  </a:lnTo>
                  <a:lnTo>
                    <a:pt x="376" y="214"/>
                  </a:lnTo>
                  <a:lnTo>
                    <a:pt x="378" y="214"/>
                  </a:lnTo>
                  <a:lnTo>
                    <a:pt x="380" y="214"/>
                  </a:lnTo>
                  <a:lnTo>
                    <a:pt x="382" y="214"/>
                  </a:lnTo>
                  <a:lnTo>
                    <a:pt x="384" y="216"/>
                  </a:lnTo>
                  <a:lnTo>
                    <a:pt x="384" y="218"/>
                  </a:lnTo>
                  <a:lnTo>
                    <a:pt x="386" y="218"/>
                  </a:lnTo>
                  <a:lnTo>
                    <a:pt x="386" y="220"/>
                  </a:lnTo>
                  <a:lnTo>
                    <a:pt x="392" y="222"/>
                  </a:lnTo>
                  <a:lnTo>
                    <a:pt x="394" y="222"/>
                  </a:lnTo>
                  <a:lnTo>
                    <a:pt x="392" y="218"/>
                  </a:lnTo>
                  <a:lnTo>
                    <a:pt x="390" y="218"/>
                  </a:lnTo>
                  <a:lnTo>
                    <a:pt x="388" y="218"/>
                  </a:lnTo>
                  <a:lnTo>
                    <a:pt x="386" y="216"/>
                  </a:lnTo>
                  <a:lnTo>
                    <a:pt x="386" y="214"/>
                  </a:lnTo>
                  <a:lnTo>
                    <a:pt x="386" y="212"/>
                  </a:lnTo>
                  <a:lnTo>
                    <a:pt x="384" y="210"/>
                  </a:lnTo>
                  <a:lnTo>
                    <a:pt x="382" y="210"/>
                  </a:lnTo>
                  <a:lnTo>
                    <a:pt x="382" y="208"/>
                  </a:lnTo>
                  <a:lnTo>
                    <a:pt x="380" y="208"/>
                  </a:lnTo>
                  <a:lnTo>
                    <a:pt x="380" y="206"/>
                  </a:lnTo>
                  <a:lnTo>
                    <a:pt x="378" y="206"/>
                  </a:lnTo>
                  <a:lnTo>
                    <a:pt x="376" y="204"/>
                  </a:lnTo>
                  <a:lnTo>
                    <a:pt x="374" y="202"/>
                  </a:lnTo>
                  <a:lnTo>
                    <a:pt x="370" y="198"/>
                  </a:lnTo>
                  <a:lnTo>
                    <a:pt x="368" y="196"/>
                  </a:lnTo>
                  <a:lnTo>
                    <a:pt x="370" y="196"/>
                  </a:lnTo>
                  <a:lnTo>
                    <a:pt x="370" y="194"/>
                  </a:lnTo>
                  <a:lnTo>
                    <a:pt x="372" y="194"/>
                  </a:lnTo>
                  <a:lnTo>
                    <a:pt x="372" y="196"/>
                  </a:lnTo>
                  <a:lnTo>
                    <a:pt x="374" y="196"/>
                  </a:lnTo>
                  <a:lnTo>
                    <a:pt x="376" y="198"/>
                  </a:lnTo>
                  <a:lnTo>
                    <a:pt x="376" y="200"/>
                  </a:lnTo>
                  <a:lnTo>
                    <a:pt x="376" y="202"/>
                  </a:lnTo>
                  <a:lnTo>
                    <a:pt x="378" y="202"/>
                  </a:lnTo>
                  <a:lnTo>
                    <a:pt x="380" y="202"/>
                  </a:lnTo>
                  <a:lnTo>
                    <a:pt x="382" y="202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6" y="208"/>
                  </a:lnTo>
                  <a:lnTo>
                    <a:pt x="388" y="208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2"/>
                  </a:lnTo>
                  <a:lnTo>
                    <a:pt x="396" y="212"/>
                  </a:lnTo>
                  <a:lnTo>
                    <a:pt x="398" y="214"/>
                  </a:lnTo>
                  <a:lnTo>
                    <a:pt x="404" y="216"/>
                  </a:lnTo>
                  <a:lnTo>
                    <a:pt x="408" y="222"/>
                  </a:lnTo>
                  <a:lnTo>
                    <a:pt x="406" y="222"/>
                  </a:lnTo>
                  <a:lnTo>
                    <a:pt x="404" y="222"/>
                  </a:lnTo>
                  <a:lnTo>
                    <a:pt x="404" y="224"/>
                  </a:lnTo>
                  <a:lnTo>
                    <a:pt x="402" y="224"/>
                  </a:lnTo>
                  <a:lnTo>
                    <a:pt x="404" y="224"/>
                  </a:lnTo>
                  <a:lnTo>
                    <a:pt x="404" y="226"/>
                  </a:lnTo>
                  <a:lnTo>
                    <a:pt x="406" y="226"/>
                  </a:lnTo>
                  <a:lnTo>
                    <a:pt x="406" y="228"/>
                  </a:lnTo>
                  <a:lnTo>
                    <a:pt x="408" y="228"/>
                  </a:lnTo>
                  <a:lnTo>
                    <a:pt x="408" y="230"/>
                  </a:lnTo>
                  <a:lnTo>
                    <a:pt x="410" y="230"/>
                  </a:lnTo>
                  <a:lnTo>
                    <a:pt x="412" y="230"/>
                  </a:lnTo>
                  <a:lnTo>
                    <a:pt x="414" y="230"/>
                  </a:lnTo>
                  <a:lnTo>
                    <a:pt x="416" y="228"/>
                  </a:lnTo>
                  <a:lnTo>
                    <a:pt x="422" y="228"/>
                  </a:lnTo>
                  <a:lnTo>
                    <a:pt x="426" y="228"/>
                  </a:lnTo>
                  <a:lnTo>
                    <a:pt x="428" y="224"/>
                  </a:lnTo>
                  <a:lnTo>
                    <a:pt x="430" y="220"/>
                  </a:lnTo>
                  <a:lnTo>
                    <a:pt x="432" y="220"/>
                  </a:lnTo>
                  <a:lnTo>
                    <a:pt x="432" y="222"/>
                  </a:lnTo>
                  <a:lnTo>
                    <a:pt x="434" y="222"/>
                  </a:lnTo>
                  <a:lnTo>
                    <a:pt x="434" y="224"/>
                  </a:lnTo>
                  <a:lnTo>
                    <a:pt x="442" y="220"/>
                  </a:lnTo>
                  <a:lnTo>
                    <a:pt x="442" y="222"/>
                  </a:lnTo>
                  <a:lnTo>
                    <a:pt x="442" y="224"/>
                  </a:lnTo>
                  <a:lnTo>
                    <a:pt x="440" y="226"/>
                  </a:lnTo>
                  <a:lnTo>
                    <a:pt x="438" y="234"/>
                  </a:lnTo>
                  <a:lnTo>
                    <a:pt x="442" y="242"/>
                  </a:lnTo>
                  <a:lnTo>
                    <a:pt x="442" y="240"/>
                  </a:lnTo>
                  <a:lnTo>
                    <a:pt x="442" y="238"/>
                  </a:lnTo>
                  <a:lnTo>
                    <a:pt x="442" y="234"/>
                  </a:lnTo>
                  <a:lnTo>
                    <a:pt x="444" y="232"/>
                  </a:lnTo>
                  <a:lnTo>
                    <a:pt x="444" y="230"/>
                  </a:lnTo>
                  <a:close/>
                  <a:moveTo>
                    <a:pt x="270" y="62"/>
                  </a:moveTo>
                  <a:lnTo>
                    <a:pt x="272" y="64"/>
                  </a:lnTo>
                  <a:lnTo>
                    <a:pt x="276" y="64"/>
                  </a:lnTo>
                  <a:lnTo>
                    <a:pt x="278" y="68"/>
                  </a:lnTo>
                  <a:lnTo>
                    <a:pt x="280" y="62"/>
                  </a:lnTo>
                  <a:lnTo>
                    <a:pt x="282" y="68"/>
                  </a:lnTo>
                  <a:lnTo>
                    <a:pt x="284" y="66"/>
                  </a:lnTo>
                  <a:lnTo>
                    <a:pt x="288" y="68"/>
                  </a:lnTo>
                  <a:lnTo>
                    <a:pt x="292" y="68"/>
                  </a:lnTo>
                  <a:lnTo>
                    <a:pt x="294" y="66"/>
                  </a:lnTo>
                  <a:lnTo>
                    <a:pt x="298" y="64"/>
                  </a:lnTo>
                  <a:lnTo>
                    <a:pt x="294" y="62"/>
                  </a:lnTo>
                  <a:lnTo>
                    <a:pt x="292" y="58"/>
                  </a:lnTo>
                  <a:lnTo>
                    <a:pt x="286" y="58"/>
                  </a:lnTo>
                  <a:lnTo>
                    <a:pt x="286" y="56"/>
                  </a:lnTo>
                  <a:lnTo>
                    <a:pt x="282" y="54"/>
                  </a:lnTo>
                  <a:lnTo>
                    <a:pt x="280" y="54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2" y="60"/>
                  </a:lnTo>
                  <a:lnTo>
                    <a:pt x="270" y="62"/>
                  </a:lnTo>
                  <a:close/>
                  <a:moveTo>
                    <a:pt x="264" y="54"/>
                  </a:moveTo>
                  <a:lnTo>
                    <a:pt x="264" y="56"/>
                  </a:lnTo>
                  <a:lnTo>
                    <a:pt x="262" y="56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64" y="62"/>
                  </a:lnTo>
                  <a:lnTo>
                    <a:pt x="264" y="66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68" y="60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6" y="54"/>
                  </a:lnTo>
                  <a:lnTo>
                    <a:pt x="264" y="54"/>
                  </a:lnTo>
                  <a:close/>
                  <a:moveTo>
                    <a:pt x="288" y="52"/>
                  </a:moveTo>
                  <a:lnTo>
                    <a:pt x="294" y="50"/>
                  </a:lnTo>
                  <a:lnTo>
                    <a:pt x="294" y="54"/>
                  </a:lnTo>
                  <a:lnTo>
                    <a:pt x="298" y="50"/>
                  </a:lnTo>
                  <a:lnTo>
                    <a:pt x="302" y="56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14" y="46"/>
                  </a:lnTo>
                  <a:lnTo>
                    <a:pt x="318" y="48"/>
                  </a:lnTo>
                  <a:lnTo>
                    <a:pt x="320" y="42"/>
                  </a:lnTo>
                  <a:lnTo>
                    <a:pt x="324" y="44"/>
                  </a:lnTo>
                  <a:lnTo>
                    <a:pt x="322" y="40"/>
                  </a:lnTo>
                  <a:lnTo>
                    <a:pt x="320" y="40"/>
                  </a:lnTo>
                  <a:lnTo>
                    <a:pt x="314" y="40"/>
                  </a:lnTo>
                  <a:lnTo>
                    <a:pt x="308" y="38"/>
                  </a:lnTo>
                  <a:lnTo>
                    <a:pt x="304" y="40"/>
                  </a:lnTo>
                  <a:lnTo>
                    <a:pt x="300" y="42"/>
                  </a:lnTo>
                  <a:lnTo>
                    <a:pt x="294" y="42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50"/>
                  </a:lnTo>
                  <a:lnTo>
                    <a:pt x="288" y="52"/>
                  </a:lnTo>
                  <a:close/>
                  <a:moveTo>
                    <a:pt x="324" y="48"/>
                  </a:moveTo>
                  <a:lnTo>
                    <a:pt x="322" y="48"/>
                  </a:lnTo>
                  <a:lnTo>
                    <a:pt x="322" y="50"/>
                  </a:lnTo>
                  <a:lnTo>
                    <a:pt x="324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32" y="54"/>
                  </a:lnTo>
                  <a:lnTo>
                    <a:pt x="332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4" y="48"/>
                  </a:lnTo>
                  <a:lnTo>
                    <a:pt x="332" y="48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8"/>
                  </a:lnTo>
                  <a:close/>
                  <a:moveTo>
                    <a:pt x="264" y="50"/>
                  </a:moveTo>
                  <a:lnTo>
                    <a:pt x="264" y="50"/>
                  </a:lnTo>
                  <a:lnTo>
                    <a:pt x="264" y="48"/>
                  </a:lnTo>
                  <a:lnTo>
                    <a:pt x="262" y="48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2" y="54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66" y="52"/>
                  </a:lnTo>
                  <a:lnTo>
                    <a:pt x="264" y="5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6" y="36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2" y="38"/>
                  </a:lnTo>
                  <a:lnTo>
                    <a:pt x="262" y="36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56" y="32"/>
                  </a:lnTo>
                  <a:lnTo>
                    <a:pt x="256" y="30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4" y="32"/>
                  </a:lnTo>
                  <a:close/>
                  <a:moveTo>
                    <a:pt x="272" y="54"/>
                  </a:moveTo>
                  <a:lnTo>
                    <a:pt x="274" y="56"/>
                  </a:lnTo>
                  <a:lnTo>
                    <a:pt x="268" y="50"/>
                  </a:lnTo>
                  <a:lnTo>
                    <a:pt x="268" y="52"/>
                  </a:lnTo>
                  <a:lnTo>
                    <a:pt x="268" y="54"/>
                  </a:lnTo>
                  <a:lnTo>
                    <a:pt x="272" y="54"/>
                  </a:lnTo>
                  <a:close/>
                  <a:moveTo>
                    <a:pt x="284" y="38"/>
                  </a:moveTo>
                  <a:lnTo>
                    <a:pt x="284" y="38"/>
                  </a:lnTo>
                  <a:lnTo>
                    <a:pt x="284" y="36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close/>
                  <a:moveTo>
                    <a:pt x="260" y="30"/>
                  </a:moveTo>
                  <a:lnTo>
                    <a:pt x="258" y="30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0" y="3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2" y="32"/>
                  </a:lnTo>
                  <a:lnTo>
                    <a:pt x="254" y="32"/>
                  </a:lnTo>
                  <a:close/>
                  <a:moveTo>
                    <a:pt x="298" y="32"/>
                  </a:moveTo>
                  <a:lnTo>
                    <a:pt x="300" y="32"/>
                  </a:lnTo>
                  <a:lnTo>
                    <a:pt x="296" y="32"/>
                  </a:lnTo>
                  <a:lnTo>
                    <a:pt x="298" y="32"/>
                  </a:lnTo>
                  <a:close/>
                  <a:moveTo>
                    <a:pt x="104" y="178"/>
                  </a:moveTo>
                  <a:lnTo>
                    <a:pt x="104" y="178"/>
                  </a:lnTo>
                  <a:close/>
                  <a:moveTo>
                    <a:pt x="200" y="96"/>
                  </a:moveTo>
                  <a:lnTo>
                    <a:pt x="202" y="92"/>
                  </a:lnTo>
                  <a:lnTo>
                    <a:pt x="202" y="90"/>
                  </a:lnTo>
                  <a:lnTo>
                    <a:pt x="206" y="88"/>
                  </a:lnTo>
                  <a:lnTo>
                    <a:pt x="204" y="94"/>
                  </a:lnTo>
                  <a:lnTo>
                    <a:pt x="210" y="94"/>
                  </a:lnTo>
                  <a:lnTo>
                    <a:pt x="214" y="98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4" y="92"/>
                  </a:lnTo>
                  <a:lnTo>
                    <a:pt x="210" y="92"/>
                  </a:lnTo>
                  <a:lnTo>
                    <a:pt x="212" y="90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10" y="86"/>
                  </a:lnTo>
                  <a:lnTo>
                    <a:pt x="208" y="82"/>
                  </a:lnTo>
                  <a:lnTo>
                    <a:pt x="204" y="82"/>
                  </a:lnTo>
                  <a:lnTo>
                    <a:pt x="204" y="80"/>
                  </a:lnTo>
                  <a:lnTo>
                    <a:pt x="198" y="80"/>
                  </a:lnTo>
                  <a:lnTo>
                    <a:pt x="196" y="78"/>
                  </a:lnTo>
                  <a:lnTo>
                    <a:pt x="196" y="80"/>
                  </a:lnTo>
                  <a:lnTo>
                    <a:pt x="194" y="80"/>
                  </a:lnTo>
                  <a:lnTo>
                    <a:pt x="192" y="80"/>
                  </a:lnTo>
                  <a:lnTo>
                    <a:pt x="188" y="80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8" y="70"/>
                  </a:lnTo>
                  <a:lnTo>
                    <a:pt x="186" y="68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78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6" y="62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76" y="50"/>
                  </a:lnTo>
                  <a:lnTo>
                    <a:pt x="176" y="54"/>
                  </a:lnTo>
                  <a:lnTo>
                    <a:pt x="176" y="56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4" y="56"/>
                  </a:lnTo>
                  <a:lnTo>
                    <a:pt x="166" y="54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8" y="38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8" y="40"/>
                  </a:lnTo>
                  <a:lnTo>
                    <a:pt x="180" y="42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8" y="34"/>
                  </a:lnTo>
                  <a:lnTo>
                    <a:pt x="190" y="32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0" y="26"/>
                  </a:lnTo>
                  <a:lnTo>
                    <a:pt x="198" y="28"/>
                  </a:lnTo>
                  <a:lnTo>
                    <a:pt x="192" y="30"/>
                  </a:lnTo>
                  <a:lnTo>
                    <a:pt x="192" y="32"/>
                  </a:lnTo>
                  <a:lnTo>
                    <a:pt x="188" y="32"/>
                  </a:lnTo>
                  <a:lnTo>
                    <a:pt x="186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4" y="26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4" y="20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4"/>
                  </a:lnTo>
                  <a:lnTo>
                    <a:pt x="172" y="20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80" y="16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8" y="12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4" y="18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6"/>
                  </a:lnTo>
                  <a:lnTo>
                    <a:pt x="212" y="8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6" y="6"/>
                  </a:lnTo>
                  <a:lnTo>
                    <a:pt x="230" y="8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4" y="4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00" y="2"/>
                  </a:lnTo>
                  <a:lnTo>
                    <a:pt x="180" y="6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20" y="26"/>
                  </a:lnTo>
                  <a:lnTo>
                    <a:pt x="102" y="36"/>
                  </a:lnTo>
                  <a:lnTo>
                    <a:pt x="86" y="48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44" y="90"/>
                  </a:lnTo>
                  <a:lnTo>
                    <a:pt x="34" y="106"/>
                  </a:lnTo>
                  <a:lnTo>
                    <a:pt x="24" y="122"/>
                  </a:lnTo>
                  <a:lnTo>
                    <a:pt x="18" y="138"/>
                  </a:lnTo>
                  <a:lnTo>
                    <a:pt x="10" y="156"/>
                  </a:lnTo>
                  <a:lnTo>
                    <a:pt x="6" y="174"/>
                  </a:lnTo>
                  <a:lnTo>
                    <a:pt x="2" y="192"/>
                  </a:lnTo>
                  <a:lnTo>
                    <a:pt x="0" y="212"/>
                  </a:lnTo>
                  <a:lnTo>
                    <a:pt x="2" y="210"/>
                  </a:lnTo>
                  <a:lnTo>
                    <a:pt x="4" y="206"/>
                  </a:lnTo>
                  <a:lnTo>
                    <a:pt x="2" y="200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4" y="188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6" y="176"/>
                  </a:lnTo>
                  <a:lnTo>
                    <a:pt x="14" y="178"/>
                  </a:lnTo>
                  <a:lnTo>
                    <a:pt x="16" y="180"/>
                  </a:lnTo>
                  <a:lnTo>
                    <a:pt x="18" y="178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22" y="178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2" y="188"/>
                  </a:lnTo>
                  <a:lnTo>
                    <a:pt x="20" y="194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4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4" y="210"/>
                  </a:lnTo>
                  <a:lnTo>
                    <a:pt x="12" y="212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8" y="240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10" y="260"/>
                  </a:lnTo>
                  <a:lnTo>
                    <a:pt x="12" y="264"/>
                  </a:lnTo>
                  <a:lnTo>
                    <a:pt x="14" y="270"/>
                  </a:lnTo>
                  <a:lnTo>
                    <a:pt x="14" y="278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16" y="286"/>
                  </a:lnTo>
                  <a:lnTo>
                    <a:pt x="20" y="288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4" y="302"/>
                  </a:lnTo>
                  <a:lnTo>
                    <a:pt x="26" y="306"/>
                  </a:lnTo>
                  <a:lnTo>
                    <a:pt x="26" y="308"/>
                  </a:lnTo>
                  <a:lnTo>
                    <a:pt x="26" y="310"/>
                  </a:lnTo>
                  <a:lnTo>
                    <a:pt x="28" y="312"/>
                  </a:lnTo>
                  <a:lnTo>
                    <a:pt x="30" y="316"/>
                  </a:lnTo>
                  <a:lnTo>
                    <a:pt x="34" y="318"/>
                  </a:lnTo>
                  <a:lnTo>
                    <a:pt x="34" y="320"/>
                  </a:lnTo>
                  <a:lnTo>
                    <a:pt x="38" y="322"/>
                  </a:lnTo>
                  <a:lnTo>
                    <a:pt x="40" y="326"/>
                  </a:lnTo>
                  <a:lnTo>
                    <a:pt x="42" y="326"/>
                  </a:lnTo>
                  <a:lnTo>
                    <a:pt x="44" y="330"/>
                  </a:lnTo>
                  <a:lnTo>
                    <a:pt x="46" y="330"/>
                  </a:lnTo>
                  <a:lnTo>
                    <a:pt x="48" y="332"/>
                  </a:lnTo>
                  <a:lnTo>
                    <a:pt x="50" y="334"/>
                  </a:lnTo>
                  <a:lnTo>
                    <a:pt x="54" y="336"/>
                  </a:lnTo>
                  <a:lnTo>
                    <a:pt x="56" y="340"/>
                  </a:lnTo>
                  <a:lnTo>
                    <a:pt x="60" y="340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4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72" y="344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6" y="338"/>
                  </a:lnTo>
                  <a:lnTo>
                    <a:pt x="54" y="334"/>
                  </a:lnTo>
                  <a:lnTo>
                    <a:pt x="48" y="330"/>
                  </a:lnTo>
                  <a:lnTo>
                    <a:pt x="46" y="330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2" y="326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0"/>
                  </a:lnTo>
                  <a:lnTo>
                    <a:pt x="38" y="320"/>
                  </a:lnTo>
                  <a:lnTo>
                    <a:pt x="36" y="320"/>
                  </a:lnTo>
                  <a:lnTo>
                    <a:pt x="36" y="318"/>
                  </a:lnTo>
                  <a:lnTo>
                    <a:pt x="34" y="318"/>
                  </a:lnTo>
                  <a:lnTo>
                    <a:pt x="34" y="316"/>
                  </a:lnTo>
                  <a:lnTo>
                    <a:pt x="34" y="314"/>
                  </a:lnTo>
                  <a:lnTo>
                    <a:pt x="32" y="312"/>
                  </a:lnTo>
                  <a:lnTo>
                    <a:pt x="30" y="310"/>
                  </a:lnTo>
                  <a:lnTo>
                    <a:pt x="28" y="30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30" y="298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4" y="286"/>
                  </a:lnTo>
                  <a:lnTo>
                    <a:pt x="22" y="280"/>
                  </a:lnTo>
                  <a:lnTo>
                    <a:pt x="24" y="276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4"/>
                  </a:lnTo>
                  <a:lnTo>
                    <a:pt x="20" y="260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48"/>
                  </a:lnTo>
                  <a:lnTo>
                    <a:pt x="18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2"/>
                  </a:lnTo>
                  <a:lnTo>
                    <a:pt x="22" y="232"/>
                  </a:lnTo>
                  <a:lnTo>
                    <a:pt x="24" y="234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24" y="242"/>
                  </a:lnTo>
                  <a:lnTo>
                    <a:pt x="26" y="244"/>
                  </a:lnTo>
                  <a:lnTo>
                    <a:pt x="24" y="246"/>
                  </a:lnTo>
                  <a:lnTo>
                    <a:pt x="24" y="248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34" y="246"/>
                  </a:lnTo>
                  <a:lnTo>
                    <a:pt x="36" y="246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40" y="212"/>
                  </a:lnTo>
                  <a:lnTo>
                    <a:pt x="42" y="216"/>
                  </a:lnTo>
                  <a:lnTo>
                    <a:pt x="44" y="218"/>
                  </a:lnTo>
                  <a:lnTo>
                    <a:pt x="42" y="224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40" y="226"/>
                  </a:lnTo>
                  <a:lnTo>
                    <a:pt x="40" y="230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6" y="220"/>
                  </a:lnTo>
                  <a:lnTo>
                    <a:pt x="50" y="220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8" y="222"/>
                  </a:lnTo>
                  <a:lnTo>
                    <a:pt x="64" y="222"/>
                  </a:lnTo>
                  <a:lnTo>
                    <a:pt x="72" y="218"/>
                  </a:lnTo>
                  <a:lnTo>
                    <a:pt x="74" y="216"/>
                  </a:lnTo>
                  <a:lnTo>
                    <a:pt x="76" y="212"/>
                  </a:lnTo>
                  <a:lnTo>
                    <a:pt x="82" y="212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86" y="188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2" y="174"/>
                  </a:lnTo>
                  <a:lnTo>
                    <a:pt x="90" y="174"/>
                  </a:lnTo>
                  <a:lnTo>
                    <a:pt x="88" y="172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90" y="164"/>
                  </a:lnTo>
                  <a:lnTo>
                    <a:pt x="94" y="166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2" y="164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2" y="168"/>
                  </a:lnTo>
                  <a:lnTo>
                    <a:pt x="108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2"/>
                  </a:lnTo>
                  <a:lnTo>
                    <a:pt x="106" y="186"/>
                  </a:lnTo>
                  <a:lnTo>
                    <a:pt x="104" y="188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6" y="180"/>
                  </a:lnTo>
                  <a:lnTo>
                    <a:pt x="114" y="176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8" y="166"/>
                  </a:lnTo>
                  <a:lnTo>
                    <a:pt x="120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30" y="166"/>
                  </a:lnTo>
                  <a:lnTo>
                    <a:pt x="134" y="164"/>
                  </a:lnTo>
                  <a:lnTo>
                    <a:pt x="140" y="160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0"/>
                  </a:lnTo>
                  <a:lnTo>
                    <a:pt x="146" y="148"/>
                  </a:lnTo>
                  <a:lnTo>
                    <a:pt x="144" y="148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30" y="146"/>
                  </a:lnTo>
                  <a:lnTo>
                    <a:pt x="134" y="142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4" y="136"/>
                  </a:lnTo>
                  <a:lnTo>
                    <a:pt x="144" y="134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4" y="128"/>
                  </a:lnTo>
                  <a:lnTo>
                    <a:pt x="144" y="126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50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18"/>
                  </a:lnTo>
                  <a:lnTo>
                    <a:pt x="160" y="116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70" y="120"/>
                  </a:lnTo>
                  <a:lnTo>
                    <a:pt x="172" y="116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80" y="114"/>
                  </a:lnTo>
                  <a:lnTo>
                    <a:pt x="184" y="112"/>
                  </a:lnTo>
                  <a:lnTo>
                    <a:pt x="184" y="116"/>
                  </a:lnTo>
                  <a:lnTo>
                    <a:pt x="176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2" y="134"/>
                  </a:lnTo>
                  <a:lnTo>
                    <a:pt x="172" y="136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4" y="144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36"/>
                  </a:lnTo>
                  <a:lnTo>
                    <a:pt x="182" y="134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92" y="126"/>
                  </a:lnTo>
                  <a:lnTo>
                    <a:pt x="188" y="122"/>
                  </a:lnTo>
                  <a:lnTo>
                    <a:pt x="192" y="118"/>
                  </a:lnTo>
                  <a:lnTo>
                    <a:pt x="192" y="114"/>
                  </a:lnTo>
                  <a:lnTo>
                    <a:pt x="194" y="112"/>
                  </a:lnTo>
                  <a:lnTo>
                    <a:pt x="194" y="110"/>
                  </a:lnTo>
                  <a:lnTo>
                    <a:pt x="190" y="106"/>
                  </a:lnTo>
                  <a:lnTo>
                    <a:pt x="188" y="102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2"/>
                  </a:lnTo>
                  <a:lnTo>
                    <a:pt x="198" y="98"/>
                  </a:lnTo>
                  <a:lnTo>
                    <a:pt x="194" y="96"/>
                  </a:lnTo>
                  <a:lnTo>
                    <a:pt x="196" y="92"/>
                  </a:lnTo>
                  <a:lnTo>
                    <a:pt x="200" y="96"/>
                  </a:lnTo>
                  <a:close/>
                  <a:moveTo>
                    <a:pt x="78" y="222"/>
                  </a:moveTo>
                  <a:lnTo>
                    <a:pt x="76" y="222"/>
                  </a:lnTo>
                  <a:lnTo>
                    <a:pt x="74" y="222"/>
                  </a:lnTo>
                  <a:lnTo>
                    <a:pt x="72" y="224"/>
                  </a:lnTo>
                  <a:lnTo>
                    <a:pt x="72" y="226"/>
                  </a:lnTo>
                  <a:lnTo>
                    <a:pt x="70" y="228"/>
                  </a:lnTo>
                  <a:lnTo>
                    <a:pt x="70" y="230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0" y="226"/>
                  </a:lnTo>
                  <a:lnTo>
                    <a:pt x="78" y="224"/>
                  </a:lnTo>
                  <a:lnTo>
                    <a:pt x="78" y="222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66" y="248"/>
                  </a:lnTo>
                  <a:lnTo>
                    <a:pt x="66" y="250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0" y="254"/>
                  </a:lnTo>
                  <a:lnTo>
                    <a:pt x="68" y="252"/>
                  </a:lnTo>
                  <a:lnTo>
                    <a:pt x="72" y="252"/>
                  </a:lnTo>
                  <a:lnTo>
                    <a:pt x="76" y="248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0" y="242"/>
                  </a:lnTo>
                  <a:lnTo>
                    <a:pt x="68" y="246"/>
                  </a:lnTo>
                  <a:close/>
                  <a:moveTo>
                    <a:pt x="52" y="280"/>
                  </a:moveTo>
                  <a:lnTo>
                    <a:pt x="54" y="278"/>
                  </a:lnTo>
                  <a:lnTo>
                    <a:pt x="56" y="278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0" y="268"/>
                  </a:lnTo>
                  <a:lnTo>
                    <a:pt x="58" y="270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78"/>
                  </a:lnTo>
                  <a:lnTo>
                    <a:pt x="52" y="280"/>
                  </a:lnTo>
                  <a:close/>
                  <a:moveTo>
                    <a:pt x="56" y="306"/>
                  </a:moveTo>
                  <a:lnTo>
                    <a:pt x="56" y="304"/>
                  </a:lnTo>
                  <a:lnTo>
                    <a:pt x="56" y="300"/>
                  </a:lnTo>
                  <a:lnTo>
                    <a:pt x="52" y="298"/>
                  </a:lnTo>
                  <a:lnTo>
                    <a:pt x="56" y="296"/>
                  </a:lnTo>
                  <a:lnTo>
                    <a:pt x="54" y="292"/>
                  </a:lnTo>
                  <a:lnTo>
                    <a:pt x="58" y="292"/>
                  </a:lnTo>
                  <a:lnTo>
                    <a:pt x="58" y="288"/>
                  </a:lnTo>
                  <a:lnTo>
                    <a:pt x="54" y="28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2" y="288"/>
                  </a:lnTo>
                  <a:lnTo>
                    <a:pt x="40" y="288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4" y="288"/>
                  </a:lnTo>
                  <a:lnTo>
                    <a:pt x="32" y="288"/>
                  </a:lnTo>
                  <a:lnTo>
                    <a:pt x="32" y="290"/>
                  </a:lnTo>
                  <a:lnTo>
                    <a:pt x="34" y="290"/>
                  </a:lnTo>
                  <a:lnTo>
                    <a:pt x="34" y="292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4" y="302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6" y="308"/>
                  </a:lnTo>
                  <a:lnTo>
                    <a:pt x="38" y="310"/>
                  </a:lnTo>
                  <a:lnTo>
                    <a:pt x="40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4"/>
                  </a:lnTo>
                  <a:lnTo>
                    <a:pt x="52" y="312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6" y="306"/>
                  </a:lnTo>
                  <a:close/>
                  <a:moveTo>
                    <a:pt x="68" y="334"/>
                  </a:moveTo>
                  <a:lnTo>
                    <a:pt x="68" y="334"/>
                  </a:lnTo>
                  <a:lnTo>
                    <a:pt x="70" y="334"/>
                  </a:lnTo>
                  <a:lnTo>
                    <a:pt x="72" y="334"/>
                  </a:lnTo>
                  <a:lnTo>
                    <a:pt x="70" y="330"/>
                  </a:lnTo>
                  <a:lnTo>
                    <a:pt x="72" y="328"/>
                  </a:lnTo>
                  <a:lnTo>
                    <a:pt x="72" y="326"/>
                  </a:lnTo>
                  <a:lnTo>
                    <a:pt x="70" y="326"/>
                  </a:lnTo>
                  <a:lnTo>
                    <a:pt x="68" y="326"/>
                  </a:lnTo>
                  <a:lnTo>
                    <a:pt x="68" y="324"/>
                  </a:lnTo>
                  <a:lnTo>
                    <a:pt x="66" y="324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0" y="320"/>
                  </a:lnTo>
                  <a:lnTo>
                    <a:pt x="68" y="320"/>
                  </a:lnTo>
                  <a:lnTo>
                    <a:pt x="70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8" y="316"/>
                  </a:lnTo>
                  <a:lnTo>
                    <a:pt x="68" y="314"/>
                  </a:lnTo>
                  <a:lnTo>
                    <a:pt x="74" y="314"/>
                  </a:lnTo>
                  <a:lnTo>
                    <a:pt x="72" y="312"/>
                  </a:lnTo>
                  <a:lnTo>
                    <a:pt x="68" y="310"/>
                  </a:lnTo>
                  <a:lnTo>
                    <a:pt x="62" y="306"/>
                  </a:lnTo>
                  <a:lnTo>
                    <a:pt x="60" y="308"/>
                  </a:lnTo>
                  <a:lnTo>
                    <a:pt x="58" y="310"/>
                  </a:lnTo>
                  <a:lnTo>
                    <a:pt x="58" y="316"/>
                  </a:lnTo>
                  <a:lnTo>
                    <a:pt x="56" y="324"/>
                  </a:lnTo>
                  <a:lnTo>
                    <a:pt x="60" y="326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2" y="328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4"/>
                  </a:lnTo>
                  <a:close/>
                  <a:moveTo>
                    <a:pt x="72" y="352"/>
                  </a:moveTo>
                  <a:lnTo>
                    <a:pt x="74" y="352"/>
                  </a:lnTo>
                  <a:lnTo>
                    <a:pt x="74" y="354"/>
                  </a:lnTo>
                  <a:lnTo>
                    <a:pt x="76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80" y="352"/>
                  </a:lnTo>
                  <a:lnTo>
                    <a:pt x="82" y="352"/>
                  </a:lnTo>
                  <a:lnTo>
                    <a:pt x="86" y="350"/>
                  </a:lnTo>
                  <a:lnTo>
                    <a:pt x="80" y="346"/>
                  </a:lnTo>
                  <a:lnTo>
                    <a:pt x="76" y="344"/>
                  </a:lnTo>
                  <a:lnTo>
                    <a:pt x="72" y="344"/>
                  </a:lnTo>
                  <a:lnTo>
                    <a:pt x="74" y="348"/>
                  </a:lnTo>
                  <a:lnTo>
                    <a:pt x="72" y="352"/>
                  </a:lnTo>
                  <a:close/>
                  <a:moveTo>
                    <a:pt x="82" y="320"/>
                  </a:moveTo>
                  <a:lnTo>
                    <a:pt x="82" y="316"/>
                  </a:lnTo>
                  <a:lnTo>
                    <a:pt x="80" y="320"/>
                  </a:lnTo>
                  <a:lnTo>
                    <a:pt x="80" y="326"/>
                  </a:lnTo>
                  <a:lnTo>
                    <a:pt x="78" y="324"/>
                  </a:lnTo>
                  <a:lnTo>
                    <a:pt x="76" y="324"/>
                  </a:lnTo>
                  <a:lnTo>
                    <a:pt x="74" y="324"/>
                  </a:lnTo>
                  <a:lnTo>
                    <a:pt x="72" y="324"/>
                  </a:lnTo>
                  <a:lnTo>
                    <a:pt x="72" y="326"/>
                  </a:lnTo>
                  <a:lnTo>
                    <a:pt x="74" y="326"/>
                  </a:lnTo>
                  <a:lnTo>
                    <a:pt x="74" y="328"/>
                  </a:lnTo>
                  <a:lnTo>
                    <a:pt x="78" y="328"/>
                  </a:lnTo>
                  <a:lnTo>
                    <a:pt x="82" y="328"/>
                  </a:lnTo>
                  <a:lnTo>
                    <a:pt x="86" y="330"/>
                  </a:lnTo>
                  <a:lnTo>
                    <a:pt x="86" y="326"/>
                  </a:lnTo>
                  <a:lnTo>
                    <a:pt x="86" y="322"/>
                  </a:lnTo>
                  <a:lnTo>
                    <a:pt x="82" y="320"/>
                  </a:lnTo>
                  <a:close/>
                  <a:moveTo>
                    <a:pt x="174" y="362"/>
                  </a:moveTo>
                  <a:lnTo>
                    <a:pt x="176" y="362"/>
                  </a:lnTo>
                  <a:lnTo>
                    <a:pt x="178" y="362"/>
                  </a:lnTo>
                  <a:lnTo>
                    <a:pt x="176" y="362"/>
                  </a:lnTo>
                  <a:lnTo>
                    <a:pt x="176" y="360"/>
                  </a:lnTo>
                  <a:lnTo>
                    <a:pt x="174" y="360"/>
                  </a:lnTo>
                  <a:lnTo>
                    <a:pt x="172" y="358"/>
                  </a:lnTo>
                  <a:lnTo>
                    <a:pt x="170" y="356"/>
                  </a:lnTo>
                  <a:lnTo>
                    <a:pt x="168" y="354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0"/>
                  </a:lnTo>
                  <a:lnTo>
                    <a:pt x="170" y="360"/>
                  </a:lnTo>
                  <a:lnTo>
                    <a:pt x="168" y="364"/>
                  </a:lnTo>
                  <a:lnTo>
                    <a:pt x="164" y="364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6" y="366"/>
                  </a:lnTo>
                  <a:lnTo>
                    <a:pt x="154" y="366"/>
                  </a:lnTo>
                  <a:lnTo>
                    <a:pt x="152" y="366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0" y="360"/>
                  </a:lnTo>
                  <a:lnTo>
                    <a:pt x="148" y="360"/>
                  </a:lnTo>
                  <a:lnTo>
                    <a:pt x="146" y="360"/>
                  </a:lnTo>
                  <a:lnTo>
                    <a:pt x="146" y="358"/>
                  </a:lnTo>
                  <a:lnTo>
                    <a:pt x="146" y="356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2"/>
                  </a:lnTo>
                  <a:lnTo>
                    <a:pt x="136" y="350"/>
                  </a:lnTo>
                  <a:lnTo>
                    <a:pt x="130" y="348"/>
                  </a:lnTo>
                  <a:lnTo>
                    <a:pt x="124" y="344"/>
                  </a:lnTo>
                  <a:lnTo>
                    <a:pt x="120" y="342"/>
                  </a:lnTo>
                  <a:lnTo>
                    <a:pt x="120" y="340"/>
                  </a:lnTo>
                  <a:lnTo>
                    <a:pt x="112" y="338"/>
                  </a:lnTo>
                  <a:lnTo>
                    <a:pt x="110" y="338"/>
                  </a:lnTo>
                  <a:lnTo>
                    <a:pt x="110" y="336"/>
                  </a:lnTo>
                  <a:lnTo>
                    <a:pt x="110" y="334"/>
                  </a:lnTo>
                  <a:lnTo>
                    <a:pt x="108" y="334"/>
                  </a:lnTo>
                  <a:lnTo>
                    <a:pt x="108" y="336"/>
                  </a:lnTo>
                  <a:lnTo>
                    <a:pt x="108" y="340"/>
                  </a:lnTo>
                  <a:lnTo>
                    <a:pt x="110" y="342"/>
                  </a:lnTo>
                  <a:lnTo>
                    <a:pt x="108" y="344"/>
                  </a:lnTo>
                  <a:lnTo>
                    <a:pt x="108" y="346"/>
                  </a:lnTo>
                  <a:lnTo>
                    <a:pt x="110" y="350"/>
                  </a:lnTo>
                  <a:lnTo>
                    <a:pt x="112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18" y="354"/>
                  </a:lnTo>
                  <a:lnTo>
                    <a:pt x="118" y="356"/>
                  </a:lnTo>
                  <a:lnTo>
                    <a:pt x="120" y="358"/>
                  </a:lnTo>
                  <a:lnTo>
                    <a:pt x="122" y="358"/>
                  </a:lnTo>
                  <a:lnTo>
                    <a:pt x="122" y="360"/>
                  </a:lnTo>
                  <a:lnTo>
                    <a:pt x="122" y="362"/>
                  </a:lnTo>
                  <a:lnTo>
                    <a:pt x="120" y="362"/>
                  </a:lnTo>
                  <a:lnTo>
                    <a:pt x="120" y="364"/>
                  </a:lnTo>
                  <a:lnTo>
                    <a:pt x="122" y="364"/>
                  </a:lnTo>
                  <a:lnTo>
                    <a:pt x="124" y="364"/>
                  </a:lnTo>
                  <a:lnTo>
                    <a:pt x="130" y="370"/>
                  </a:lnTo>
                  <a:lnTo>
                    <a:pt x="136" y="370"/>
                  </a:lnTo>
                  <a:lnTo>
                    <a:pt x="138" y="370"/>
                  </a:lnTo>
                  <a:lnTo>
                    <a:pt x="138" y="368"/>
                  </a:lnTo>
                  <a:lnTo>
                    <a:pt x="136" y="368"/>
                  </a:lnTo>
                  <a:lnTo>
                    <a:pt x="134" y="366"/>
                  </a:lnTo>
                  <a:lnTo>
                    <a:pt x="132" y="36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46" y="368"/>
                  </a:lnTo>
                  <a:lnTo>
                    <a:pt x="148" y="372"/>
                  </a:lnTo>
                  <a:lnTo>
                    <a:pt x="154" y="376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66" y="380"/>
                  </a:lnTo>
                  <a:lnTo>
                    <a:pt x="170" y="380"/>
                  </a:lnTo>
                  <a:lnTo>
                    <a:pt x="170" y="378"/>
                  </a:lnTo>
                  <a:lnTo>
                    <a:pt x="170" y="376"/>
                  </a:lnTo>
                  <a:lnTo>
                    <a:pt x="168" y="376"/>
                  </a:lnTo>
                  <a:lnTo>
                    <a:pt x="166" y="376"/>
                  </a:lnTo>
                  <a:lnTo>
                    <a:pt x="164" y="374"/>
                  </a:lnTo>
                  <a:lnTo>
                    <a:pt x="162" y="374"/>
                  </a:lnTo>
                  <a:lnTo>
                    <a:pt x="160" y="374"/>
                  </a:lnTo>
                  <a:lnTo>
                    <a:pt x="158" y="374"/>
                  </a:lnTo>
                  <a:lnTo>
                    <a:pt x="158" y="372"/>
                  </a:lnTo>
                  <a:lnTo>
                    <a:pt x="156" y="370"/>
                  </a:lnTo>
                  <a:lnTo>
                    <a:pt x="154" y="368"/>
                  </a:lnTo>
                  <a:lnTo>
                    <a:pt x="156" y="364"/>
                  </a:lnTo>
                  <a:lnTo>
                    <a:pt x="162" y="364"/>
                  </a:lnTo>
                  <a:lnTo>
                    <a:pt x="166" y="366"/>
                  </a:lnTo>
                  <a:lnTo>
                    <a:pt x="168" y="366"/>
                  </a:lnTo>
                  <a:lnTo>
                    <a:pt x="168" y="364"/>
                  </a:lnTo>
                  <a:lnTo>
                    <a:pt x="170" y="364"/>
                  </a:lnTo>
                  <a:lnTo>
                    <a:pt x="172" y="362"/>
                  </a:lnTo>
                  <a:lnTo>
                    <a:pt x="174" y="362"/>
                  </a:lnTo>
                  <a:close/>
                  <a:moveTo>
                    <a:pt x="182" y="426"/>
                  </a:moveTo>
                  <a:lnTo>
                    <a:pt x="182" y="424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2" y="420"/>
                  </a:lnTo>
                  <a:lnTo>
                    <a:pt x="176" y="416"/>
                  </a:lnTo>
                  <a:lnTo>
                    <a:pt x="170" y="410"/>
                  </a:lnTo>
                  <a:lnTo>
                    <a:pt x="162" y="404"/>
                  </a:lnTo>
                  <a:lnTo>
                    <a:pt x="156" y="404"/>
                  </a:lnTo>
                  <a:lnTo>
                    <a:pt x="154" y="400"/>
                  </a:lnTo>
                  <a:lnTo>
                    <a:pt x="152" y="394"/>
                  </a:lnTo>
                  <a:lnTo>
                    <a:pt x="148" y="390"/>
                  </a:lnTo>
                  <a:lnTo>
                    <a:pt x="142" y="382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76"/>
                  </a:lnTo>
                  <a:lnTo>
                    <a:pt x="136" y="376"/>
                  </a:lnTo>
                  <a:lnTo>
                    <a:pt x="134" y="376"/>
                  </a:lnTo>
                  <a:lnTo>
                    <a:pt x="134" y="378"/>
                  </a:lnTo>
                  <a:lnTo>
                    <a:pt x="134" y="384"/>
                  </a:lnTo>
                  <a:lnTo>
                    <a:pt x="136" y="388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2" y="392"/>
                  </a:lnTo>
                  <a:lnTo>
                    <a:pt x="130" y="392"/>
                  </a:lnTo>
                  <a:lnTo>
                    <a:pt x="128" y="392"/>
                  </a:lnTo>
                  <a:lnTo>
                    <a:pt x="126" y="392"/>
                  </a:lnTo>
                  <a:lnTo>
                    <a:pt x="126" y="390"/>
                  </a:lnTo>
                  <a:lnTo>
                    <a:pt x="124" y="388"/>
                  </a:lnTo>
                  <a:lnTo>
                    <a:pt x="122" y="386"/>
                  </a:lnTo>
                  <a:lnTo>
                    <a:pt x="120" y="388"/>
                  </a:lnTo>
                  <a:lnTo>
                    <a:pt x="114" y="380"/>
                  </a:lnTo>
                  <a:lnTo>
                    <a:pt x="112" y="378"/>
                  </a:lnTo>
                  <a:lnTo>
                    <a:pt x="114" y="376"/>
                  </a:lnTo>
                  <a:lnTo>
                    <a:pt x="118" y="376"/>
                  </a:lnTo>
                  <a:lnTo>
                    <a:pt x="118" y="374"/>
                  </a:lnTo>
                  <a:lnTo>
                    <a:pt x="118" y="372"/>
                  </a:lnTo>
                  <a:lnTo>
                    <a:pt x="116" y="372"/>
                  </a:lnTo>
                  <a:lnTo>
                    <a:pt x="114" y="372"/>
                  </a:lnTo>
                  <a:lnTo>
                    <a:pt x="112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06" y="370"/>
                  </a:lnTo>
                  <a:lnTo>
                    <a:pt x="104" y="364"/>
                  </a:lnTo>
                  <a:lnTo>
                    <a:pt x="98" y="362"/>
                  </a:lnTo>
                  <a:lnTo>
                    <a:pt x="94" y="364"/>
                  </a:lnTo>
                  <a:lnTo>
                    <a:pt x="98" y="366"/>
                  </a:lnTo>
                  <a:lnTo>
                    <a:pt x="100" y="368"/>
                  </a:lnTo>
                  <a:lnTo>
                    <a:pt x="98" y="370"/>
                  </a:lnTo>
                  <a:lnTo>
                    <a:pt x="94" y="368"/>
                  </a:lnTo>
                  <a:lnTo>
                    <a:pt x="94" y="370"/>
                  </a:lnTo>
                  <a:lnTo>
                    <a:pt x="96" y="374"/>
                  </a:lnTo>
                  <a:lnTo>
                    <a:pt x="94" y="376"/>
                  </a:lnTo>
                  <a:lnTo>
                    <a:pt x="92" y="372"/>
                  </a:lnTo>
                  <a:lnTo>
                    <a:pt x="88" y="368"/>
                  </a:lnTo>
                  <a:lnTo>
                    <a:pt x="86" y="368"/>
                  </a:lnTo>
                  <a:lnTo>
                    <a:pt x="86" y="366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2" y="368"/>
                  </a:lnTo>
                  <a:lnTo>
                    <a:pt x="80" y="370"/>
                  </a:lnTo>
                  <a:lnTo>
                    <a:pt x="78" y="370"/>
                  </a:lnTo>
                  <a:lnTo>
                    <a:pt x="76" y="370"/>
                  </a:lnTo>
                  <a:lnTo>
                    <a:pt x="72" y="374"/>
                  </a:lnTo>
                  <a:lnTo>
                    <a:pt x="68" y="370"/>
                  </a:lnTo>
                  <a:lnTo>
                    <a:pt x="64" y="372"/>
                  </a:lnTo>
                  <a:lnTo>
                    <a:pt x="62" y="370"/>
                  </a:lnTo>
                  <a:lnTo>
                    <a:pt x="58" y="368"/>
                  </a:lnTo>
                  <a:lnTo>
                    <a:pt x="58" y="370"/>
                  </a:lnTo>
                  <a:lnTo>
                    <a:pt x="60" y="370"/>
                  </a:lnTo>
                  <a:lnTo>
                    <a:pt x="60" y="372"/>
                  </a:lnTo>
                  <a:lnTo>
                    <a:pt x="62" y="374"/>
                  </a:lnTo>
                  <a:lnTo>
                    <a:pt x="62" y="376"/>
                  </a:lnTo>
                  <a:lnTo>
                    <a:pt x="66" y="382"/>
                  </a:lnTo>
                  <a:lnTo>
                    <a:pt x="84" y="398"/>
                  </a:lnTo>
                  <a:lnTo>
                    <a:pt x="104" y="412"/>
                  </a:lnTo>
                  <a:lnTo>
                    <a:pt x="106" y="412"/>
                  </a:lnTo>
                  <a:lnTo>
                    <a:pt x="106" y="410"/>
                  </a:lnTo>
                  <a:lnTo>
                    <a:pt x="112" y="414"/>
                  </a:lnTo>
                  <a:lnTo>
                    <a:pt x="120" y="414"/>
                  </a:lnTo>
                  <a:lnTo>
                    <a:pt x="124" y="420"/>
                  </a:lnTo>
                  <a:lnTo>
                    <a:pt x="132" y="424"/>
                  </a:lnTo>
                  <a:lnTo>
                    <a:pt x="138" y="426"/>
                  </a:lnTo>
                  <a:lnTo>
                    <a:pt x="142" y="430"/>
                  </a:lnTo>
                  <a:lnTo>
                    <a:pt x="148" y="432"/>
                  </a:lnTo>
                  <a:lnTo>
                    <a:pt x="148" y="434"/>
                  </a:lnTo>
                  <a:lnTo>
                    <a:pt x="154" y="434"/>
                  </a:lnTo>
                  <a:lnTo>
                    <a:pt x="156" y="434"/>
                  </a:lnTo>
                  <a:lnTo>
                    <a:pt x="160" y="436"/>
                  </a:lnTo>
                  <a:lnTo>
                    <a:pt x="176" y="440"/>
                  </a:lnTo>
                  <a:lnTo>
                    <a:pt x="176" y="438"/>
                  </a:lnTo>
                  <a:lnTo>
                    <a:pt x="174" y="438"/>
                  </a:lnTo>
                  <a:lnTo>
                    <a:pt x="172" y="436"/>
                  </a:lnTo>
                  <a:lnTo>
                    <a:pt x="174" y="436"/>
                  </a:lnTo>
                  <a:lnTo>
                    <a:pt x="174" y="438"/>
                  </a:lnTo>
                  <a:lnTo>
                    <a:pt x="176" y="438"/>
                  </a:lnTo>
                  <a:lnTo>
                    <a:pt x="178" y="436"/>
                  </a:lnTo>
                  <a:lnTo>
                    <a:pt x="180" y="434"/>
                  </a:lnTo>
                  <a:lnTo>
                    <a:pt x="182" y="432"/>
                  </a:lnTo>
                  <a:lnTo>
                    <a:pt x="184" y="430"/>
                  </a:lnTo>
                  <a:lnTo>
                    <a:pt x="186" y="428"/>
                  </a:lnTo>
                  <a:lnTo>
                    <a:pt x="184" y="426"/>
                  </a:lnTo>
                  <a:lnTo>
                    <a:pt x="182" y="426"/>
                  </a:lnTo>
                  <a:close/>
                  <a:moveTo>
                    <a:pt x="202" y="138"/>
                  </a:moveTo>
                  <a:lnTo>
                    <a:pt x="202" y="138"/>
                  </a:lnTo>
                  <a:lnTo>
                    <a:pt x="202" y="140"/>
                  </a:lnTo>
                  <a:lnTo>
                    <a:pt x="204" y="140"/>
                  </a:lnTo>
                  <a:lnTo>
                    <a:pt x="206" y="140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202" y="138"/>
                  </a:lnTo>
                  <a:close/>
                  <a:moveTo>
                    <a:pt x="208" y="140"/>
                  </a:moveTo>
                  <a:lnTo>
                    <a:pt x="208" y="140"/>
                  </a:lnTo>
                  <a:lnTo>
                    <a:pt x="210" y="140"/>
                  </a:lnTo>
                  <a:lnTo>
                    <a:pt x="208" y="140"/>
                  </a:lnTo>
                  <a:close/>
                  <a:moveTo>
                    <a:pt x="192" y="128"/>
                  </a:moveTo>
                  <a:lnTo>
                    <a:pt x="192" y="128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4" y="128"/>
                  </a:lnTo>
                  <a:lnTo>
                    <a:pt x="192" y="128"/>
                  </a:lnTo>
                  <a:close/>
                  <a:moveTo>
                    <a:pt x="214" y="140"/>
                  </a:moveTo>
                  <a:lnTo>
                    <a:pt x="214" y="140"/>
                  </a:lnTo>
                  <a:close/>
                  <a:moveTo>
                    <a:pt x="218" y="136"/>
                  </a:moveTo>
                  <a:lnTo>
                    <a:pt x="216" y="136"/>
                  </a:lnTo>
                  <a:lnTo>
                    <a:pt x="216" y="138"/>
                  </a:lnTo>
                  <a:lnTo>
                    <a:pt x="218" y="138"/>
                  </a:lnTo>
                  <a:lnTo>
                    <a:pt x="220" y="138"/>
                  </a:lnTo>
                  <a:lnTo>
                    <a:pt x="220" y="136"/>
                  </a:lnTo>
                  <a:lnTo>
                    <a:pt x="218" y="136"/>
                  </a:lnTo>
                  <a:close/>
                  <a:moveTo>
                    <a:pt x="98" y="326"/>
                  </a:moveTo>
                  <a:lnTo>
                    <a:pt x="96" y="324"/>
                  </a:lnTo>
                  <a:lnTo>
                    <a:pt x="94" y="326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6" y="332"/>
                  </a:lnTo>
                  <a:lnTo>
                    <a:pt x="98" y="334"/>
                  </a:lnTo>
                  <a:lnTo>
                    <a:pt x="96" y="338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0" y="336"/>
                  </a:lnTo>
                  <a:lnTo>
                    <a:pt x="100" y="338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4" y="336"/>
                  </a:lnTo>
                  <a:lnTo>
                    <a:pt x="104" y="334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2" y="328"/>
                  </a:lnTo>
                  <a:lnTo>
                    <a:pt x="98" y="330"/>
                  </a:lnTo>
                  <a:lnTo>
                    <a:pt x="98" y="328"/>
                  </a:lnTo>
                  <a:lnTo>
                    <a:pt x="98" y="326"/>
                  </a:lnTo>
                  <a:close/>
                  <a:moveTo>
                    <a:pt x="96" y="338"/>
                  </a:moveTo>
                  <a:lnTo>
                    <a:pt x="96" y="338"/>
                  </a:lnTo>
                  <a:close/>
                  <a:moveTo>
                    <a:pt x="80" y="286"/>
                  </a:moveTo>
                  <a:lnTo>
                    <a:pt x="80" y="284"/>
                  </a:lnTo>
                  <a:lnTo>
                    <a:pt x="78" y="284"/>
                  </a:lnTo>
                  <a:lnTo>
                    <a:pt x="76" y="284"/>
                  </a:lnTo>
                  <a:lnTo>
                    <a:pt x="76" y="286"/>
                  </a:lnTo>
                  <a:lnTo>
                    <a:pt x="74" y="286"/>
                  </a:lnTo>
                  <a:lnTo>
                    <a:pt x="72" y="286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8" y="294"/>
                  </a:lnTo>
                  <a:lnTo>
                    <a:pt x="70" y="292"/>
                  </a:lnTo>
                  <a:lnTo>
                    <a:pt x="72" y="292"/>
                  </a:lnTo>
                  <a:lnTo>
                    <a:pt x="70" y="296"/>
                  </a:lnTo>
                  <a:lnTo>
                    <a:pt x="72" y="296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72" y="300"/>
                  </a:lnTo>
                  <a:lnTo>
                    <a:pt x="72" y="302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4" y="292"/>
                  </a:lnTo>
                  <a:lnTo>
                    <a:pt x="84" y="290"/>
                  </a:lnTo>
                  <a:lnTo>
                    <a:pt x="82" y="290"/>
                  </a:lnTo>
                  <a:lnTo>
                    <a:pt x="80" y="288"/>
                  </a:lnTo>
                  <a:lnTo>
                    <a:pt x="80" y="286"/>
                  </a:lnTo>
                  <a:close/>
                  <a:moveTo>
                    <a:pt x="166" y="170"/>
                  </a:moveTo>
                  <a:lnTo>
                    <a:pt x="166" y="170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0"/>
                  </a:lnTo>
                  <a:lnTo>
                    <a:pt x="166" y="17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0" y="98"/>
                  </a:lnTo>
                  <a:lnTo>
                    <a:pt x="222" y="98"/>
                  </a:lnTo>
                  <a:close/>
                  <a:moveTo>
                    <a:pt x="226" y="86"/>
                  </a:moveTo>
                  <a:lnTo>
                    <a:pt x="226" y="88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26" y="86"/>
                  </a:lnTo>
                  <a:close/>
                  <a:moveTo>
                    <a:pt x="212" y="82"/>
                  </a:moveTo>
                  <a:lnTo>
                    <a:pt x="212" y="82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12" y="82"/>
                  </a:lnTo>
                  <a:close/>
                  <a:moveTo>
                    <a:pt x="230" y="264"/>
                  </a:moveTo>
                  <a:lnTo>
                    <a:pt x="228" y="264"/>
                  </a:lnTo>
                  <a:lnTo>
                    <a:pt x="228" y="266"/>
                  </a:lnTo>
                  <a:lnTo>
                    <a:pt x="230" y="266"/>
                  </a:lnTo>
                  <a:lnTo>
                    <a:pt x="230" y="264"/>
                  </a:lnTo>
                  <a:close/>
                </a:path>
              </a:pathLst>
            </a:cu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68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38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u="sng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21374326" flipH="1">
              <a:off x="5769184" y="3238311"/>
              <a:ext cx="2742413" cy="2244212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u="sng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7356" y="2514063"/>
            <a:ext cx="4708667" cy="416037"/>
            <a:chOff x="1028700" y="3381376"/>
            <a:chExt cx="4384676" cy="352424"/>
          </a:xfrm>
        </p:grpSpPr>
        <p:sp>
          <p:nvSpPr>
            <p:cNvPr id="50" name="Rektangel 32"/>
            <p:cNvSpPr>
              <a:spLocks noChangeArrowheads="1"/>
            </p:cNvSpPr>
            <p:nvPr/>
          </p:nvSpPr>
          <p:spPr bwMode="auto">
            <a:xfrm>
              <a:off x="1412875" y="3381376"/>
              <a:ext cx="4000501" cy="35242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en-US" b="1" dirty="0">
                  <a:solidFill>
                    <a:srgbClr val="0033CC"/>
                  </a:solidFill>
                  <a:ea typeface="ＭＳ Ｐゴシック" pitchFamily="-97" charset="-128"/>
                </a:rPr>
                <a:t>A Recap – until October 2014</a:t>
              </a:r>
            </a:p>
          </p:txBody>
        </p:sp>
        <p:grpSp>
          <p:nvGrpSpPr>
            <p:cNvPr id="51" name="Gruppe 58"/>
            <p:cNvGrpSpPr>
              <a:grpSpLocks/>
            </p:cNvGrpSpPr>
            <p:nvPr/>
          </p:nvGrpSpPr>
          <p:grpSpPr bwMode="auto">
            <a:xfrm>
              <a:off x="1028700" y="3387726"/>
              <a:ext cx="344488" cy="344487"/>
              <a:chOff x="876300" y="3363913"/>
              <a:chExt cx="344488" cy="344487"/>
            </a:xfrm>
          </p:grpSpPr>
          <p:sp>
            <p:nvSpPr>
              <p:cNvPr id="52" name="Rektangel 11"/>
              <p:cNvSpPr>
                <a:spLocks noChangeArrowheads="1"/>
              </p:cNvSpPr>
              <p:nvPr/>
            </p:nvSpPr>
            <p:spPr bwMode="auto">
              <a:xfrm>
                <a:off x="876300" y="3363913"/>
                <a:ext cx="344488" cy="344487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endParaRPr lang="da-DK" sz="1200" noProof="1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3" name="Tekstboks 57"/>
              <p:cNvSpPr txBox="1">
                <a:spLocks noChangeArrowheads="1"/>
              </p:cNvSpPr>
              <p:nvPr/>
            </p:nvSpPr>
            <p:spPr bwMode="auto">
              <a:xfrm>
                <a:off x="890588" y="3400425"/>
                <a:ext cx="322262" cy="276225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indent="-342900" algn="ctr">
                  <a:defRPr sz="1200">
                    <a:solidFill>
                      <a:srgbClr val="FFFFFF"/>
                    </a:solidFill>
                    <a:ea typeface="ＭＳ Ｐゴシック" pitchFamily="-97" charset="-128"/>
                  </a:defRPr>
                </a:lvl1pPr>
              </a:lstStyle>
              <a:p>
                <a:pPr>
                  <a:defRPr/>
                </a:pPr>
                <a:r>
                  <a:rPr lang="da-DK" sz="1600" b="1" noProof="1"/>
                  <a:t>2</a:t>
                </a:r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>
                <a:latin typeface="+mn-lt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0675" y="4081660"/>
            <a:ext cx="3625347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/>
            <a:r>
              <a:rPr lang="en-US" altLang="en-US" b="1" dirty="0" smtClean="0">
                <a:solidFill>
                  <a:srgbClr val="0033CC"/>
                </a:solidFill>
                <a:ea typeface="ＭＳ Ｐゴシック" pitchFamily="-97" charset="-128"/>
              </a:rPr>
              <a:t>- Methane</a:t>
            </a:r>
            <a:endParaRPr lang="en-US" altLang="en-US" b="1" dirty="0">
              <a:solidFill>
                <a:srgbClr val="0033CC"/>
              </a:solidFill>
              <a:ea typeface="ＭＳ Ｐゴシック" pitchFamily="-97" charset="-128"/>
            </a:endParaRPr>
          </a:p>
          <a:p>
            <a:pPr lvl="1"/>
            <a:r>
              <a:rPr lang="en-US" altLang="en-US" b="1" dirty="0" smtClean="0">
                <a:solidFill>
                  <a:srgbClr val="0033CC"/>
                </a:solidFill>
                <a:ea typeface="ＭＳ Ｐゴシック" pitchFamily="-97" charset="-128"/>
              </a:rPr>
              <a:t>- Ethane</a:t>
            </a:r>
            <a:endParaRPr lang="en-US" altLang="en-US" b="1" dirty="0">
              <a:solidFill>
                <a:srgbClr val="0033CC"/>
              </a:solidFill>
              <a:ea typeface="ＭＳ Ｐゴシック" pitchFamily="-97" charset="-128"/>
            </a:endParaRPr>
          </a:p>
          <a:p>
            <a:pPr lvl="1"/>
            <a:r>
              <a:rPr lang="en-US" altLang="en-US" b="1" dirty="0" smtClean="0">
                <a:solidFill>
                  <a:srgbClr val="0033CC"/>
                </a:solidFill>
                <a:ea typeface="ＭＳ Ｐゴシック" pitchFamily="-97" charset="-128"/>
              </a:rPr>
              <a:t>- Propane</a:t>
            </a:r>
            <a:endParaRPr lang="en-US" altLang="en-US" b="1" dirty="0">
              <a:solidFill>
                <a:srgbClr val="0033CC"/>
              </a:solidFill>
              <a:ea typeface="ＭＳ Ｐゴシック" pitchFamily="-97" charset="-128"/>
            </a:endParaRPr>
          </a:p>
          <a:p>
            <a:pPr lvl="1"/>
            <a:r>
              <a:rPr lang="en-US" altLang="en-US" b="1" dirty="0" smtClean="0">
                <a:solidFill>
                  <a:srgbClr val="0033CC"/>
                </a:solidFill>
                <a:ea typeface="ＭＳ Ｐゴシック" pitchFamily="-97" charset="-128"/>
              </a:rPr>
              <a:t>- Refining</a:t>
            </a:r>
            <a:endParaRPr lang="en-US" altLang="en-US" b="1" dirty="0">
              <a:solidFill>
                <a:srgbClr val="0033CC"/>
              </a:solidFill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3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LNG- Approved Projects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2" y="1102188"/>
            <a:ext cx="6961228" cy="5266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70068" y="4476997"/>
            <a:ext cx="902526" cy="68876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LNG Export Issues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16013"/>
            <a:ext cx="8458200" cy="5235575"/>
          </a:xfrm>
        </p:spPr>
        <p:txBody>
          <a:bodyPr/>
          <a:lstStyle/>
          <a:p>
            <a:r>
              <a:rPr lang="en-US" altLang="en-US" sz="2400" dirty="0" smtClean="0"/>
              <a:t>A 1.0 BCFD liquefaction plant will cost about $4 billion. </a:t>
            </a:r>
          </a:p>
          <a:p>
            <a:r>
              <a:rPr lang="en-US" altLang="en-US" sz="2400" dirty="0" smtClean="0"/>
              <a:t>A spread of about $5/MMBTU is about the minimum differential between buying price and average selling price is required for a period of about 10 years. </a:t>
            </a:r>
          </a:p>
          <a:p>
            <a:r>
              <a:rPr lang="en-US" altLang="en-US" sz="2400" dirty="0" smtClean="0"/>
              <a:t>The selling price in premium markets is tied to oil (diesel)</a:t>
            </a:r>
          </a:p>
          <a:p>
            <a:r>
              <a:rPr lang="en-US" altLang="en-US" sz="2400" dirty="0" smtClean="0"/>
              <a:t>Long-term buy/sell contracts needed for financing</a:t>
            </a:r>
          </a:p>
          <a:p>
            <a:r>
              <a:rPr lang="en-US" altLang="en-US" sz="2400" dirty="0" smtClean="0"/>
              <a:t>There is some political risk</a:t>
            </a:r>
          </a:p>
          <a:p>
            <a:r>
              <a:rPr lang="en-US" altLang="en-US" sz="2400" dirty="0" smtClean="0"/>
              <a:t>Import terminals cost about $1 billion for 1 BCFD</a:t>
            </a:r>
          </a:p>
          <a:p>
            <a:r>
              <a:rPr lang="en-US" altLang="en-US" sz="2400" dirty="0" smtClean="0"/>
              <a:t>Very long – 4 </a:t>
            </a:r>
            <a:r>
              <a:rPr lang="en-US" altLang="en-US" sz="2400" dirty="0" err="1" smtClean="0"/>
              <a:t>yr</a:t>
            </a:r>
            <a:r>
              <a:rPr lang="en-US" altLang="en-US" sz="2400" dirty="0" smtClean="0"/>
              <a:t> plus -- permit period</a:t>
            </a:r>
          </a:p>
          <a:p>
            <a:r>
              <a:rPr lang="en-US" altLang="en-US" sz="2400" dirty="0" smtClean="0"/>
              <a:t>Deep pockets and strong is required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800" dirty="0" smtClean="0"/>
              <a:t>Ethane and Ethylene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does the world make ethylene?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92826" y="1208314"/>
            <a:ext cx="8229600" cy="4525963"/>
          </a:xfrm>
        </p:spPr>
        <p:txBody>
          <a:bodyPr/>
          <a:lstStyle/>
          <a:p>
            <a:r>
              <a:rPr lang="en-US" altLang="en-US" sz="2800" dirty="0" smtClean="0"/>
              <a:t>Saudi – Mostly ethane, but now mostly committed</a:t>
            </a:r>
          </a:p>
          <a:p>
            <a:r>
              <a:rPr lang="en-US" altLang="en-US" sz="2800" dirty="0" smtClean="0"/>
              <a:t>Kuwait – Ethane, but not much left</a:t>
            </a:r>
          </a:p>
          <a:p>
            <a:r>
              <a:rPr lang="en-US" altLang="en-US" sz="2800" dirty="0" smtClean="0"/>
              <a:t>Qatar -- Ethane</a:t>
            </a:r>
          </a:p>
          <a:p>
            <a:r>
              <a:rPr lang="en-US" altLang="en-US" sz="2800" dirty="0" smtClean="0"/>
              <a:t>Europe – Naphtha and Gas Oil</a:t>
            </a:r>
          </a:p>
          <a:p>
            <a:r>
              <a:rPr lang="en-US" altLang="en-US" sz="2800" dirty="0" smtClean="0"/>
              <a:t>South America, Mexico – Naphtha</a:t>
            </a:r>
          </a:p>
          <a:p>
            <a:r>
              <a:rPr lang="en-US" altLang="en-US" sz="2800" dirty="0" smtClean="0"/>
              <a:t>FSU – Mostly Naphtha</a:t>
            </a:r>
          </a:p>
          <a:p>
            <a:r>
              <a:rPr lang="en-US" altLang="en-US" sz="2800" dirty="0" smtClean="0"/>
              <a:t>India and China – Naphtha</a:t>
            </a:r>
          </a:p>
          <a:p>
            <a:r>
              <a:rPr lang="en-US" altLang="en-US" sz="2800" dirty="0" smtClean="0"/>
              <a:t>And in the US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400" dirty="0" smtClean="0"/>
              <a:t>Dominated by ethane ~70%, but also propane</a:t>
            </a:r>
            <a:r>
              <a:rPr lang="en-US" altLang="en-US" sz="2400" dirty="0" smtClean="0">
                <a:sym typeface="Wingdings" panose="05000000000000000000" pitchFamily="2" charset="2"/>
              </a:rPr>
              <a:t>, butane naphtha</a:t>
            </a:r>
            <a:endParaRPr lang="en-US" altLang="en-US" sz="24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4" y="1944317"/>
            <a:ext cx="8408304" cy="39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ahoma" pitchFamily="34" charset="0"/>
                <a:cs typeface="Tahoma" pitchFamily="34" charset="0"/>
              </a:rPr>
              <a:t>Ethane Value on $/MM Btu Basis Has Dropped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009650" y="6086475"/>
            <a:ext cx="6142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100" i="1" dirty="0">
                <a:latin typeface="+mn-lt"/>
              </a:rPr>
              <a:t>Source: Jacobs Consultancy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6961" y="1944317"/>
            <a:ext cx="55499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b="1" dirty="0" smtClean="0"/>
              <a:t>Brent &amp; Ethane Purity converted to $/MM BTU basis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2640" y="1258784"/>
            <a:ext cx="6620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$/MM BTU of Marker Crude, Natural Gas &amp; Ethane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84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Ethylene Cost with by product credits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xfrm>
            <a:off x="447675" y="1231900"/>
            <a:ext cx="8248650" cy="692150"/>
          </a:xfrm>
        </p:spPr>
        <p:txBody>
          <a:bodyPr/>
          <a:lstStyle/>
          <a:p>
            <a:r>
              <a:rPr lang="en-US" altLang="en-US" sz="2000" dirty="0" smtClean="0"/>
              <a:t>Historically, no feed had big advantage</a:t>
            </a:r>
          </a:p>
          <a:p>
            <a:r>
              <a:rPr lang="en-US" altLang="en-US" sz="2000" dirty="0" smtClean="0"/>
              <a:t>Now, ethane and  does, propane can be exported</a:t>
            </a:r>
          </a:p>
          <a:p>
            <a:r>
              <a:rPr lang="en-US" altLang="en-US" sz="2000" dirty="0" smtClean="0"/>
              <a:t>Naphtha feed (co-products tied crude) is disadvantaged</a:t>
            </a:r>
          </a:p>
          <a:p>
            <a:endParaRPr lang="en-US" altLang="en-US" dirty="0" smtClean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8" y="2398816"/>
            <a:ext cx="7143429" cy="381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0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Cracker Projects – all on ethane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212850"/>
            <a:ext cx="7215188" cy="429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828675" y="5880100"/>
            <a:ext cx="7570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About 10 Projects, 4 to 5 in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And what do you do with ethylene?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0" y="1317548"/>
            <a:ext cx="5403271" cy="50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382648" y="2039236"/>
            <a:ext cx="3168073" cy="292465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Ethylene is not exported.  These derivatives are “physically” tied to the cracker at the site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Majority of ethylene goes to polyethylene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2826" y="310264"/>
            <a:ext cx="8229600" cy="487362"/>
          </a:xfrm>
        </p:spPr>
        <p:txBody>
          <a:bodyPr/>
          <a:lstStyle/>
          <a:p>
            <a:r>
              <a:rPr lang="en-US" altLang="en-US" dirty="0" smtClean="0"/>
              <a:t>Here’s the “bet” for Ethane Crackers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988"/>
            <a:ext cx="8229600" cy="4956175"/>
          </a:xfrm>
        </p:spPr>
        <p:txBody>
          <a:bodyPr/>
          <a:lstStyle/>
          <a:p>
            <a:pPr>
              <a:defRPr/>
            </a:pPr>
            <a:r>
              <a:rPr lang="en-US" sz="2200" b="1" dirty="0" smtClean="0"/>
              <a:t>Part 1 </a:t>
            </a:r>
            <a:r>
              <a:rPr lang="en-US" sz="2200" dirty="0"/>
              <a:t>– </a:t>
            </a:r>
            <a:r>
              <a:rPr lang="en-US" sz="2200" dirty="0" smtClean="0"/>
              <a:t>That the price of natural gas will stay low relative to crude</a:t>
            </a:r>
          </a:p>
          <a:p>
            <a:pPr>
              <a:defRPr/>
            </a:pPr>
            <a:r>
              <a:rPr lang="en-US" sz="2200" b="1" dirty="0" smtClean="0"/>
              <a:t>Part 2 </a:t>
            </a:r>
            <a:r>
              <a:rPr lang="en-US" sz="2200" dirty="0"/>
              <a:t>–</a:t>
            </a:r>
            <a:r>
              <a:rPr lang="en-US" sz="2200" b="1" dirty="0" smtClean="0"/>
              <a:t> </a:t>
            </a:r>
            <a:r>
              <a:rPr lang="en-US" sz="2200" dirty="0" smtClean="0"/>
              <a:t>That ethane supply will remain sufficiently long to price versus natural gas plus extraction</a:t>
            </a:r>
          </a:p>
          <a:p>
            <a:pPr>
              <a:defRPr/>
            </a:pPr>
            <a:r>
              <a:rPr lang="en-US" sz="2200" b="1" dirty="0" smtClean="0"/>
              <a:t>Part 3 </a:t>
            </a:r>
            <a:r>
              <a:rPr lang="en-US" sz="2200" dirty="0" smtClean="0"/>
              <a:t>– That crude will remain relatively high </a:t>
            </a:r>
          </a:p>
          <a:p>
            <a:pPr>
              <a:defRPr/>
            </a:pPr>
            <a:r>
              <a:rPr lang="en-US" sz="2200" b="1" dirty="0" smtClean="0"/>
              <a:t>Part 4 </a:t>
            </a:r>
            <a:r>
              <a:rPr lang="en-US" sz="2200" dirty="0" smtClean="0"/>
              <a:t>– That this will stay in place for about 15 years, minimum</a:t>
            </a:r>
          </a:p>
          <a:p>
            <a:pPr>
              <a:defRPr/>
            </a:pPr>
            <a:r>
              <a:rPr lang="en-US" sz="2200" b="1" dirty="0" smtClean="0"/>
              <a:t>Part 5 </a:t>
            </a:r>
            <a:r>
              <a:rPr lang="en-US" sz="2200" dirty="0" smtClean="0"/>
              <a:t>– that shale gas is not a big play elsewhere, especially China</a:t>
            </a:r>
          </a:p>
          <a:p>
            <a:pPr marL="0" indent="0">
              <a:buFontTx/>
              <a:buNone/>
              <a:defRPr/>
            </a:pPr>
            <a:r>
              <a:rPr lang="en-US" sz="2200" dirty="0" smtClean="0"/>
              <a:t>Because – if this happens, I can make cheap PE from ethane here, land PE in China, where they use naphtha, sell versus their local PE and keep the profit.</a:t>
            </a:r>
          </a:p>
          <a:p>
            <a:pPr marL="0" indent="0">
              <a:buFontTx/>
              <a:buNone/>
              <a:defRPr/>
            </a:pPr>
            <a:r>
              <a:rPr lang="en-US" sz="2200" b="1" dirty="0" smtClean="0"/>
              <a:t>Cost to play -- $5 to $10 Billion per project </a:t>
            </a:r>
          </a:p>
          <a:p>
            <a:pPr marL="0" indent="0">
              <a:buFontTx/>
              <a:buNone/>
              <a:defRPr/>
            </a:pP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Planned Ethylene Expansions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" y="1113757"/>
            <a:ext cx="8339713" cy="531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13314" y="6420033"/>
            <a:ext cx="52530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</a:t>
            </a:r>
            <a:r>
              <a:rPr lang="en-US" altLang="en-US" sz="1100" i="1" dirty="0" smtClean="0">
                <a:latin typeface="+mn-lt"/>
              </a:rPr>
              <a:t>ICIS, 2014</a:t>
            </a:r>
            <a:endParaRPr lang="en-US" altLang="en-US" sz="1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4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 and Ground Rules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711700"/>
          </a:xfrm>
        </p:spPr>
        <p:txBody>
          <a:bodyPr/>
          <a:lstStyle/>
          <a:p>
            <a:r>
              <a:rPr lang="en-US" altLang="en-US" b="1" dirty="0" smtClean="0"/>
              <a:t>Objectives</a:t>
            </a:r>
          </a:p>
          <a:p>
            <a:pPr lvl="1"/>
            <a:r>
              <a:rPr lang="en-US" altLang="en-US" dirty="0" smtClean="0"/>
              <a:t>To provide background regarding the “building boom” in petrochemicals (prices, demands, market &amp; global forces)</a:t>
            </a:r>
          </a:p>
          <a:p>
            <a:pPr lvl="1"/>
            <a:r>
              <a:rPr lang="en-US" altLang="en-US" dirty="0" smtClean="0"/>
              <a:t>To discuss some trends and actual projects that we see in the market</a:t>
            </a:r>
          </a:p>
          <a:p>
            <a:pPr lvl="1"/>
            <a:r>
              <a:rPr lang="en-US" altLang="en-US" dirty="0" smtClean="0"/>
              <a:t>To discuss $50-60/B Oil impact</a:t>
            </a:r>
          </a:p>
          <a:p>
            <a:r>
              <a:rPr lang="en-US" altLang="en-US" b="1" dirty="0" smtClean="0"/>
              <a:t>Ground Rules</a:t>
            </a:r>
          </a:p>
          <a:p>
            <a:pPr lvl="1"/>
            <a:r>
              <a:rPr lang="en-US" altLang="en-US" dirty="0" smtClean="0"/>
              <a:t>Public Information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Challenges</a:t>
            </a: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Construction Resources are being “pulled” by oil and gas production projects at $100 oil.  With price drop, maybe less; with sustained price drop likely to see movements from E&amp;P to chemicals.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The workforce is aging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It has been a long time since we needed this many specialized people – where are they?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High interest in module or skid mounted construction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Need more commercial demonstrations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Lower economies of scale, but potentially lower feedstock can be attractively sourced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1075" y="6507163"/>
            <a:ext cx="382588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7FD348-D4EB-4E6D-8A26-A949D0AA8E48}" type="slidenum">
              <a:rPr lang="en-US" altLang="en-US" sz="1600">
                <a:latin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6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Propane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2821" y="97080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2400" dirty="0" smtClean="0"/>
              <a:t>Propane is easily exported so the price does not “disconnect” from world prices as much as natural gas or ethane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dirty="0" smtClean="0"/>
              <a:t>Nonetheless, we are now an exporter (we weren’t three years ago), so domestic prices have some advantage.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dirty="0" smtClean="0"/>
              <a:t>Propylene prices are high domestically (ethane crackers do not make propylene)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2400" dirty="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75" y="3851132"/>
            <a:ext cx="5714760" cy="227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962" y="3554249"/>
            <a:ext cx="3023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There are 4 to 5 announced projects to build propane dehydrogenation units (PDH). About $600 MM each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18497" y="6127668"/>
            <a:ext cx="52530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</a:t>
            </a:r>
            <a:r>
              <a:rPr lang="en-US" altLang="en-US" sz="1100" i="1" dirty="0" smtClean="0">
                <a:latin typeface="+mn-lt"/>
              </a:rPr>
              <a:t>ICIS, 2014</a:t>
            </a:r>
            <a:endParaRPr lang="en-US" altLang="en-US" sz="11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About Refining?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08000" y="1255713"/>
            <a:ext cx="8531225" cy="654050"/>
          </a:xfrm>
        </p:spPr>
        <p:txBody>
          <a:bodyPr/>
          <a:lstStyle/>
          <a:p>
            <a:r>
              <a:rPr lang="en-US" altLang="en-US" sz="2000" smtClean="0"/>
              <a:t>US demand on left: US Production on right.  </a:t>
            </a:r>
          </a:p>
          <a:p>
            <a:endParaRPr lang="en-US" altLang="en-US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42925" y="2084388"/>
            <a:ext cx="874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MMBPD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4773613" y="2084388"/>
            <a:ext cx="876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itchFamily="34" charset="0"/>
              </a:rPr>
              <a:t>MMBPD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42925" y="5719763"/>
            <a:ext cx="28167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n-lt"/>
              </a:rPr>
              <a:t>Source: EIA Annual Energy Outlook, 2014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0" y="2399199"/>
            <a:ext cx="4230688" cy="31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58" y="2422525"/>
            <a:ext cx="4322886" cy="316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Refining Projects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</p:spPr>
        <p:txBody>
          <a:bodyPr/>
          <a:lstStyle/>
          <a:p>
            <a:r>
              <a:rPr lang="en-US" altLang="en-US" sz="2400" dirty="0" smtClean="0"/>
              <a:t>Little to negative domestic demand growth for refined products</a:t>
            </a:r>
          </a:p>
          <a:p>
            <a:r>
              <a:rPr lang="en-US" altLang="en-US" sz="2400" dirty="0" smtClean="0"/>
              <a:t>Product can be exported, crude (by law) is more difficult.</a:t>
            </a:r>
          </a:p>
          <a:p>
            <a:r>
              <a:rPr lang="en-US" altLang="en-US" sz="2400" dirty="0" smtClean="0"/>
              <a:t>A number of “refining light” projects underway and or planned to minimally process the light crude and export it</a:t>
            </a:r>
          </a:p>
          <a:p>
            <a:r>
              <a:rPr lang="en-US" altLang="en-US" sz="2400" dirty="0"/>
              <a:t>Reduced capital spending for nonessential projects</a:t>
            </a:r>
          </a:p>
          <a:p>
            <a:r>
              <a:rPr lang="en-US" altLang="en-US" sz="2400" dirty="0" smtClean="0"/>
              <a:t>Regulatory projects </a:t>
            </a:r>
          </a:p>
          <a:p>
            <a:r>
              <a:rPr lang="en-US" altLang="en-US" sz="2400" dirty="0" smtClean="0"/>
              <a:t>Niche projects in “insulated” areas (not USGC)</a:t>
            </a:r>
          </a:p>
          <a:p>
            <a:r>
              <a:rPr lang="en-US" altLang="en-US" sz="2400" dirty="0" smtClean="0"/>
              <a:t>It is not the boom as in ethylene</a:t>
            </a:r>
          </a:p>
          <a:p>
            <a:pPr marL="0" indent="0"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 Oil Price Forecasting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457200" y="1176338"/>
            <a:ext cx="8318500" cy="5168900"/>
          </a:xfrm>
        </p:spPr>
        <p:txBody>
          <a:bodyPr/>
          <a:lstStyle/>
          <a:p>
            <a:r>
              <a:rPr lang="en-US" altLang="en-US" sz="2000" dirty="0" smtClean="0"/>
              <a:t>Questions being asked: 1) </a:t>
            </a:r>
            <a:r>
              <a:rPr lang="en-US" altLang="en-US" sz="1800" dirty="0" smtClean="0"/>
              <a:t>Did crude price bottom, 2) What is the forecast?</a:t>
            </a:r>
          </a:p>
          <a:p>
            <a:r>
              <a:rPr lang="en-US" altLang="en-US" sz="2000" dirty="0" smtClean="0"/>
              <a:t>The accurate answer is “We don’t know” – in fact no one can accurately predict short term oil price. The reasons are:</a:t>
            </a:r>
          </a:p>
          <a:p>
            <a:pPr lvl="1"/>
            <a:r>
              <a:rPr lang="en-US" altLang="en-US" sz="1800" dirty="0" smtClean="0"/>
              <a:t>Short term demand for refined product is very inelastic. On supply side, a 2% increase in gasoline supply will drop price by 20%.</a:t>
            </a:r>
          </a:p>
          <a:p>
            <a:pPr lvl="1"/>
            <a:r>
              <a:rPr lang="en-US" altLang="en-US" sz="1800" dirty="0" smtClean="0"/>
              <a:t>Prior to 1973, it was the Texas Railroad Commission prior to 1973, OPEC supposedly after</a:t>
            </a:r>
          </a:p>
          <a:p>
            <a:pPr lvl="1"/>
            <a:r>
              <a:rPr lang="en-US" altLang="en-US" sz="1800" dirty="0" smtClean="0"/>
              <a:t>Saudi and Kuwait have taken most of the production swing, but they are now interested in holding market share.</a:t>
            </a:r>
          </a:p>
          <a:p>
            <a:pPr lvl="1"/>
            <a:r>
              <a:rPr lang="en-US" altLang="en-US" sz="1800" dirty="0" smtClean="0"/>
              <a:t>At this point, high priced production (primarily US and Canada, but includes Brazil, Colombia) needs to erode and/or demand needs to grow to rebalance. Both will take time. No one really know how long.</a:t>
            </a:r>
          </a:p>
          <a:p>
            <a:pPr lvl="1"/>
            <a:r>
              <a:rPr lang="en-US" altLang="en-US" sz="1800" dirty="0" smtClean="0"/>
              <a:t>There are numerous other variables and uncertainties that can, arguably, push prices either way</a:t>
            </a:r>
            <a:endParaRPr lang="en-US" alt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EIA Short Term Outlook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1235075"/>
            <a:ext cx="4152900" cy="234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425" y="1138238"/>
            <a:ext cx="4152900" cy="254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539750" y="3895725"/>
            <a:ext cx="4041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ahoma" pitchFamily="34" charset="0"/>
              </a:rPr>
              <a:t>This figure shows that EIA thinks oil has bottomed and will gradually improve. However, </a:t>
            </a:r>
            <a:r>
              <a:rPr lang="en-US" altLang="en-US" sz="1600" dirty="0">
                <a:solidFill>
                  <a:srgbClr val="FF0000"/>
                </a:solidFill>
                <a:latin typeface="Tahoma" pitchFamily="34" charset="0"/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latin typeface="Tahoma" pitchFamily="34" charset="0"/>
              </a:rPr>
              <a:t>futures market confidence intervals are very high</a:t>
            </a:r>
            <a:r>
              <a:rPr lang="en-US" altLang="en-US" sz="1600" dirty="0">
                <a:latin typeface="Tahoma" pitchFamily="34" charset="0"/>
              </a:rPr>
              <a:t>.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5024190" y="3895725"/>
            <a:ext cx="3638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ahoma" pitchFamily="34" charset="0"/>
              </a:rPr>
              <a:t>This figure shows market derived probabilities for April 2015 contracts. This is another way of saying that the market does not know. Note </a:t>
            </a:r>
            <a:r>
              <a:rPr lang="en-US" altLang="en-US" sz="1600" b="1" dirty="0">
                <a:solidFill>
                  <a:srgbClr val="FF0000"/>
                </a:solidFill>
                <a:latin typeface="Tahoma" pitchFamily="34" charset="0"/>
              </a:rPr>
              <a:t>the drop in confidence</a:t>
            </a:r>
            <a:r>
              <a:rPr lang="en-US" altLang="en-US" sz="1600" dirty="0">
                <a:latin typeface="Tahoma" pitchFamily="34" charset="0"/>
              </a:rPr>
              <a:t> since December.</a:t>
            </a:r>
            <a:endParaRPr lang="en-US" altLang="en-US" sz="1800" dirty="0">
              <a:latin typeface="Tahoma" pitchFamily="34" charset="0"/>
            </a:endParaRP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646628" y="5405665"/>
            <a:ext cx="7424738" cy="922338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Tahoma" pitchFamily="34" charset="0"/>
              </a:rPr>
              <a:t>Neither the EIA nor the NYMEX has historically been a good predictor of oil prices. However, they are no less accurate than any other source, in our opinion.</a:t>
            </a:r>
            <a:endParaRPr lang="en-US" altLang="en-US" sz="16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Energy Industries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Canada</a:t>
            </a:r>
          </a:p>
          <a:p>
            <a:pPr lvl="1">
              <a:defRPr/>
            </a:pPr>
            <a:r>
              <a:rPr lang="en-US" sz="2000" dirty="0"/>
              <a:t>Canadian heavy oil production will stay relatively constant, but new projects are </a:t>
            </a:r>
            <a:r>
              <a:rPr lang="en-US" sz="2000" dirty="0" smtClean="0"/>
              <a:t>unlikely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Look for cuts in all non essential </a:t>
            </a:r>
            <a:r>
              <a:rPr lang="en-US" sz="2000" dirty="0" smtClean="0"/>
              <a:t>spending</a:t>
            </a:r>
            <a:endParaRPr lang="en-US" dirty="0" smtClean="0"/>
          </a:p>
          <a:p>
            <a:pPr>
              <a:defRPr/>
            </a:pPr>
            <a:r>
              <a:rPr lang="en-US" sz="2400" dirty="0"/>
              <a:t>Biofuels</a:t>
            </a:r>
          </a:p>
          <a:p>
            <a:pPr lvl="1">
              <a:defRPr/>
            </a:pPr>
            <a:r>
              <a:rPr lang="en-US" sz="2000" dirty="0"/>
              <a:t>Low oil prices hurt biofuels, especially ethanol and </a:t>
            </a:r>
            <a:r>
              <a:rPr lang="en-US" sz="2000" dirty="0" smtClean="0"/>
              <a:t>biodiesel</a:t>
            </a:r>
          </a:p>
          <a:p>
            <a:r>
              <a:rPr lang="en-US" altLang="en-US" sz="2400" dirty="0"/>
              <a:t>Natural Gas. </a:t>
            </a:r>
          </a:p>
          <a:p>
            <a:pPr lvl="1"/>
            <a:r>
              <a:rPr lang="en-US" altLang="en-US" sz="2000" dirty="0" smtClean="0"/>
              <a:t>On one side, natural </a:t>
            </a:r>
            <a:r>
              <a:rPr lang="en-US" altLang="en-US" sz="2000" dirty="0"/>
              <a:t>gas and midstream activity could slow since the economics of many gas fields depend on co-produced light oil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sz="2000" kern="1200" dirty="0" smtClean="0">
                <a:latin typeface="Arial" charset="0"/>
              </a:rPr>
              <a:t>However, less shale gas lowers overall supply and supports prices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848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Thanks for Your Attention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 altLang="en-US" sz="4400" smtClean="0"/>
          </a:p>
          <a:p>
            <a:pPr marL="0" indent="0" algn="ctr">
              <a:buFontTx/>
              <a:buNone/>
            </a:pPr>
            <a:endParaRPr lang="en-US" altLang="en-US" sz="4400" smtClean="0"/>
          </a:p>
          <a:p>
            <a:pPr marL="0" indent="0" algn="ctr">
              <a:buFontTx/>
              <a:buNone/>
            </a:pPr>
            <a:r>
              <a:rPr lang="en-US" altLang="en-US" sz="4400" smtClean="0"/>
              <a:t>Questions?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Contacts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553200"/>
            <a:ext cx="762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943F50-6059-4043-ACF8-A7334CBE0431}" type="slidenum">
              <a:rPr lang="en-US" altLang="en-US" sz="1600">
                <a:latin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600">
              <a:latin typeface="Tahoma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13731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667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11430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148"/>
          <p:cNvSpPr>
            <a:spLocks noChangeArrowheads="1"/>
          </p:cNvSpPr>
          <p:nvPr/>
        </p:nvSpPr>
        <p:spPr bwMode="auto">
          <a:xfrm>
            <a:off x="3238500" y="1676400"/>
            <a:ext cx="268763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United States Offices: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5995 Rogerdale Road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Houston, Texas 77072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832.351.7800 (phone)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832.351.7887 (fax)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525 West Monroe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Suite 1350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Chicago, Illinois 60661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312.655.9207 (phone)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312.655.9706 (fax)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900" b="1">
              <a:solidFill>
                <a:srgbClr val="333399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/>
            </a:r>
            <a:br>
              <a:rPr lang="en-US" altLang="en-US" sz="9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</a:br>
            <a:endParaRPr lang="en-US" altLang="en-US" sz="900" b="1">
              <a:solidFill>
                <a:srgbClr val="333399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Canada Office: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205 Quarry Park Boulevard SE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Calgary, Alberta T2C 3E7 Canada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403.258.6896 (phone)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403.385.1543 (fax)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Tahoma" pitchFamily="34" charset="0"/>
            </a:endParaRPr>
          </a:p>
        </p:txBody>
      </p:sp>
      <p:sp>
        <p:nvSpPr>
          <p:cNvPr id="47113" name="Rectangle 148"/>
          <p:cNvSpPr>
            <a:spLocks noChangeArrowheads="1"/>
          </p:cNvSpPr>
          <p:nvPr/>
        </p:nvSpPr>
        <p:spPr bwMode="auto">
          <a:xfrm>
            <a:off x="5283200" y="1684338"/>
            <a:ext cx="36322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United Kingdom Office: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Tower Bridge Court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226 Tower Bridge Road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London SE1 2UP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United Kingdom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+44 (0)20 7403 3330 (phone)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+44 (0)20 7089 7750 (fax)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China Office: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6F South Tower B, China Diamond Exchange Center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1701 Century Avenue, Pudong New District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Shanghai 200122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P. R. China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Tel; +86 21 5081 8811 * 607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Fax: +86 21 5081 6006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Netherlands Office: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Plesmanlaan 100, 2332 CB Leiden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P.O. Box 141, 2300 AC Leiden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The Netherlands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+31.71.582.7111 (phone)</a:t>
            </a:r>
            <a:endParaRPr lang="en-US" altLang="en-US" sz="900"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itchFamily="34" charset="0"/>
                <a:cs typeface="Times New Roman" pitchFamily="18" charset="0"/>
              </a:rPr>
              <a:t>+31.71.582.7050 (fax)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2" y="274638"/>
            <a:ext cx="8229600" cy="487362"/>
          </a:xfrm>
        </p:spPr>
        <p:txBody>
          <a:bodyPr/>
          <a:lstStyle/>
          <a:p>
            <a:r>
              <a:rPr lang="en-US" dirty="0" smtClean="0"/>
              <a:t>What’s Going on with Oil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5" y="1464763"/>
            <a:ext cx="5287830" cy="39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8275" y="3516386"/>
            <a:ext cx="35150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723907" y="1163786"/>
            <a:ext cx="2636322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GLOBAL CRUDE PRICES PLUMMETED AT THE END OF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3907" y="3671753"/>
            <a:ext cx="3443843" cy="1243065"/>
            <a:chOff x="5723907" y="3006753"/>
            <a:chExt cx="3443843" cy="1243065"/>
          </a:xfrm>
        </p:grpSpPr>
        <p:sp>
          <p:nvSpPr>
            <p:cNvPr id="10" name="Rectangle 9"/>
            <p:cNvSpPr/>
            <p:nvPr/>
          </p:nvSpPr>
          <p:spPr>
            <a:xfrm>
              <a:off x="5723907" y="3006753"/>
              <a:ext cx="2636322" cy="12430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  <a:spcAft>
                  <a:spcPts val="1800"/>
                </a:spcAft>
              </a:pPr>
              <a:r>
                <a:rPr lang="en-US" b="1" dirty="0" smtClean="0"/>
                <a:t>LARGE VOLUMES OF CRUDE IN STORAGE IN THE US</a:t>
              </a:r>
              <a:endParaRPr lang="en-US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431481" y="3129424"/>
              <a:ext cx="736269" cy="830997"/>
              <a:chOff x="8431481" y="3129424"/>
              <a:chExt cx="736269" cy="830997"/>
            </a:xfrm>
          </p:grpSpPr>
          <p:sp>
            <p:nvSpPr>
              <p:cNvPr id="3" name="Down Arrow 2"/>
              <p:cNvSpPr/>
              <p:nvPr/>
            </p:nvSpPr>
            <p:spPr>
              <a:xfrm>
                <a:off x="8431481" y="3307278"/>
                <a:ext cx="213756" cy="653143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590348" y="3129424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C00000"/>
                    </a:solidFill>
                  </a:rPr>
                  <a:t>$</a:t>
                </a:r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723907" y="5114284"/>
            <a:ext cx="3420093" cy="1243065"/>
            <a:chOff x="5723907" y="4793659"/>
            <a:chExt cx="3420093" cy="1243065"/>
          </a:xfrm>
        </p:grpSpPr>
        <p:sp>
          <p:nvSpPr>
            <p:cNvPr id="11" name="Rectangle 10"/>
            <p:cNvSpPr/>
            <p:nvPr/>
          </p:nvSpPr>
          <p:spPr>
            <a:xfrm>
              <a:off x="5723907" y="4793659"/>
              <a:ext cx="2636322" cy="12430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  <a:spcAft>
                  <a:spcPts val="1800"/>
                </a:spcAft>
              </a:pPr>
              <a:r>
                <a:rPr lang="en-US" b="1" dirty="0" smtClean="0"/>
                <a:t>TEHRAN’S NUCLEAR PROGRAM: 1 MMBPD MORE OF IRANIAN CRUDE</a:t>
              </a:r>
              <a:endParaRPr lang="en-US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407731" y="4845152"/>
              <a:ext cx="736269" cy="830997"/>
              <a:chOff x="8431481" y="3129424"/>
              <a:chExt cx="736269" cy="830997"/>
            </a:xfrm>
          </p:grpSpPr>
          <p:sp>
            <p:nvSpPr>
              <p:cNvPr id="13" name="Down Arrow 12"/>
              <p:cNvSpPr/>
              <p:nvPr/>
            </p:nvSpPr>
            <p:spPr>
              <a:xfrm>
                <a:off x="8431481" y="3307278"/>
                <a:ext cx="213756" cy="653143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90348" y="3129424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C00000"/>
                    </a:solidFill>
                  </a:rPr>
                  <a:t>$</a:t>
                </a:r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9" name="Down Arrow 18"/>
          <p:cNvSpPr/>
          <p:nvPr/>
        </p:nvSpPr>
        <p:spPr>
          <a:xfrm>
            <a:off x="8459720" y="2395856"/>
            <a:ext cx="213756" cy="6531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222668" y="2230586"/>
            <a:ext cx="2964343" cy="1066800"/>
            <a:chOff x="6222668" y="2373086"/>
            <a:chExt cx="2964343" cy="1066800"/>
          </a:xfrm>
        </p:grpSpPr>
        <p:sp>
          <p:nvSpPr>
            <p:cNvPr id="17" name="Rectangle 16"/>
            <p:cNvSpPr/>
            <p:nvPr/>
          </p:nvSpPr>
          <p:spPr>
            <a:xfrm>
              <a:off x="6222669" y="2373086"/>
              <a:ext cx="2137559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  <a:spcAft>
                  <a:spcPts val="1800"/>
                </a:spcAft>
              </a:pPr>
              <a:r>
                <a:rPr lang="en-US" sz="1400" b="1" dirty="0" smtClean="0"/>
                <a:t>INCREASED US PRODUCTION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22668" y="2982686"/>
              <a:ext cx="2137559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  <a:spcAft>
                  <a:spcPts val="1800"/>
                </a:spcAft>
              </a:pPr>
              <a:r>
                <a:rPr lang="en-US" sz="1400" b="1" dirty="0" smtClean="0"/>
                <a:t>LIBYA’S PRODUCTION RETURNED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9609" y="2414787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$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23907" y="3333199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759091" y="5786266"/>
            <a:ext cx="153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POSSIBLY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Price History (Global)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" y="1270661"/>
            <a:ext cx="7480860" cy="518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3309" y="2542105"/>
            <a:ext cx="2289942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Benchmark hub prices: US (Henry Hub), Canada (Alberta) and UK (NBP)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3309" y="1153478"/>
            <a:ext cx="2289942" cy="1169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Contract Prices represented by LNG imports into Japan and average German import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358" y="1153478"/>
            <a:ext cx="621413" cy="47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1269" y="1104051"/>
            <a:ext cx="48451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BENCHMARK NATURAL GAS HUBS TOGETHER WITH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CONTRACTED PIPELINE AND LNG IMPORTS</a:t>
            </a:r>
          </a:p>
        </p:txBody>
      </p:sp>
    </p:spTree>
    <p:extLst>
      <p:ext uri="{BB962C8B-B14F-4D97-AF65-F5344CB8AC3E}">
        <p14:creationId xmlns:p14="http://schemas.microsoft.com/office/powerpoint/2010/main" val="231616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" y="2600899"/>
            <a:ext cx="7641176" cy="3716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Historical Natural Gas Pricing (North America)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9575" y="1149350"/>
            <a:ext cx="8188325" cy="1652588"/>
          </a:xfrm>
        </p:spPr>
        <p:txBody>
          <a:bodyPr/>
          <a:lstStyle/>
          <a:p>
            <a:r>
              <a:rPr lang="en-US" altLang="en-US" sz="2000" dirty="0" smtClean="0"/>
              <a:t>Historically, there was a strong correlation between oil and natural gas prices.  With the rapid development of shale gas, this relationship ceased in North America</a:t>
            </a:r>
          </a:p>
          <a:p>
            <a:r>
              <a:rPr lang="en-US" altLang="en-US" sz="2000" dirty="0" smtClean="0"/>
              <a:t>Most striking is oil price plummet is a “blip” on natural gas price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55127" y="2836113"/>
            <a:ext cx="3976413" cy="2843350"/>
            <a:chOff x="4655127" y="2918093"/>
            <a:chExt cx="3976413" cy="2843350"/>
          </a:xfrm>
        </p:grpSpPr>
        <p:sp>
          <p:nvSpPr>
            <p:cNvPr id="4" name="Oval 3"/>
            <p:cNvSpPr/>
            <p:nvPr/>
          </p:nvSpPr>
          <p:spPr>
            <a:xfrm>
              <a:off x="7418835" y="3896253"/>
              <a:ext cx="1212705" cy="1865190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55127" y="2918093"/>
              <a:ext cx="33700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b="1" dirty="0" smtClean="0"/>
                <a:t>Natural Gas converted to equivalent FOEB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47166"/>
            <a:ext cx="7355413" cy="414834"/>
          </a:xfrm>
        </p:spPr>
        <p:txBody>
          <a:bodyPr/>
          <a:lstStyle/>
          <a:p>
            <a:r>
              <a:rPr lang="en-US" altLang="en-US" smtClean="0"/>
              <a:t>EIA Price Forecast, Base Case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339725" y="1038225"/>
            <a:ext cx="8054975" cy="669925"/>
          </a:xfrm>
        </p:spPr>
        <p:txBody>
          <a:bodyPr/>
          <a:lstStyle/>
          <a:p>
            <a:r>
              <a:rPr lang="en-US" altLang="en-US" sz="2000" dirty="0" smtClean="0"/>
              <a:t>Modest long term price increase, but still low compared to $100 crude ($5/MMBTU ~ $30/FOEB) (multiply by ~ 6).  Gas at $50 crude is different story. </a:t>
            </a:r>
          </a:p>
          <a:p>
            <a:r>
              <a:rPr lang="en-US" altLang="en-US" sz="2000" dirty="0" smtClean="0"/>
              <a:t>Short term price forecast lacks strong confidence.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4946" y="2696901"/>
            <a:ext cx="3492500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</a:rPr>
              <a:t>Short Term: Updated January 2015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6773" y="3088777"/>
            <a:ext cx="8735346" cy="3288462"/>
            <a:chOff x="206773" y="2542527"/>
            <a:chExt cx="8735346" cy="3288462"/>
          </a:xfrm>
        </p:grpSpPr>
        <p:grpSp>
          <p:nvGrpSpPr>
            <p:cNvPr id="13316" name="Group 3"/>
            <p:cNvGrpSpPr>
              <a:grpSpLocks/>
            </p:cNvGrpSpPr>
            <p:nvPr/>
          </p:nvGrpSpPr>
          <p:grpSpPr bwMode="auto">
            <a:xfrm>
              <a:off x="230522" y="2586219"/>
              <a:ext cx="4151476" cy="3244770"/>
              <a:chOff x="320130" y="2932981"/>
              <a:chExt cx="4652122" cy="3661627"/>
            </a:xfrm>
          </p:grpSpPr>
          <p:grpSp>
            <p:nvGrpSpPr>
              <p:cNvPr id="13320" name="Group 2"/>
              <p:cNvGrpSpPr>
                <a:grpSpLocks/>
              </p:cNvGrpSpPr>
              <p:nvPr/>
            </p:nvGrpSpPr>
            <p:grpSpPr bwMode="auto">
              <a:xfrm>
                <a:off x="320130" y="3337313"/>
                <a:ext cx="4652122" cy="3257295"/>
                <a:chOff x="574058" y="1425575"/>
                <a:chExt cx="6046333" cy="4446293"/>
              </a:xfrm>
            </p:grpSpPr>
            <p:pic>
              <p:nvPicPr>
                <p:cNvPr id="133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7928" y="1425575"/>
                  <a:ext cx="5732463" cy="40020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" name="TextBox 1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344249" y="3200936"/>
                  <a:ext cx="2195700" cy="359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1200" b="1" dirty="0" smtClean="0">
                      <a:latin typeface="+mn-lt"/>
                    </a:rPr>
                    <a:t>$/MMBTU  2012 $</a:t>
                  </a:r>
                </a:p>
              </p:txBody>
            </p:sp>
            <p:sp>
              <p:nvSpPr>
                <p:cNvPr id="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149833" y="5468886"/>
                  <a:ext cx="4422543" cy="402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1100" i="1" dirty="0" smtClean="0">
                      <a:latin typeface="+mn-lt"/>
                    </a:rPr>
                    <a:t>Source: EIA, 2014 AEO</a:t>
                  </a:r>
                </a:p>
              </p:txBody>
            </p:sp>
          </p:grpSp>
          <p:sp>
            <p:nvSpPr>
              <p:cNvPr id="13321" name="TextBox 9"/>
              <p:cNvSpPr txBox="1">
                <a:spLocks noChangeArrowheads="1"/>
              </p:cNvSpPr>
              <p:nvPr/>
            </p:nvSpPr>
            <p:spPr bwMode="auto">
              <a:xfrm>
                <a:off x="596416" y="2932981"/>
                <a:ext cx="4076048" cy="307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latin typeface="Tahoma" pitchFamily="34" charset="0"/>
                  </a:rPr>
                  <a:t>Annual Avg. Henry Hub Spot Price Forecast</a:t>
                </a:r>
              </a:p>
            </p:txBody>
          </p:sp>
        </p:grp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274" y="2589791"/>
              <a:ext cx="4201845" cy="293589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4829175" y="5525687"/>
              <a:ext cx="34036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100" i="1" dirty="0" smtClean="0">
                  <a:latin typeface="+mn-lt"/>
                </a:rPr>
                <a:t>Source: EIA, STEO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6773" y="2542527"/>
              <a:ext cx="4365225" cy="2983160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0522" y="2696900"/>
            <a:ext cx="4341475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Long </a:t>
            </a:r>
            <a:r>
              <a:rPr lang="en-US" sz="1400" b="1" dirty="0">
                <a:solidFill>
                  <a:srgbClr val="C00000"/>
                </a:solidFill>
              </a:rPr>
              <a:t>Term: Updated </a:t>
            </a:r>
            <a:r>
              <a:rPr lang="en-US" sz="1400" b="1" dirty="0" smtClean="0">
                <a:solidFill>
                  <a:srgbClr val="C00000"/>
                </a:solidFill>
              </a:rPr>
              <a:t>when Oil was over $100/Bbl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Methane/Natural Gas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50" y="1041659"/>
            <a:ext cx="8431042" cy="611136"/>
          </a:xfrm>
        </p:spPr>
        <p:txBody>
          <a:bodyPr/>
          <a:lstStyle/>
          <a:p>
            <a:r>
              <a:rPr lang="en-US" sz="2000" dirty="0" smtClean="0"/>
              <a:t>Today’s focus: Natural Gas, Methanol, Ammonia, GTL, LNG</a:t>
            </a:r>
          </a:p>
          <a:p>
            <a:r>
              <a:rPr lang="en-US" sz="2000" dirty="0" smtClean="0"/>
              <a:t>Economics to keep in mind: Feedstock Costs &amp; Product Revenues 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807503" y="1998848"/>
            <a:ext cx="5088073" cy="4695358"/>
            <a:chOff x="195942" y="1401288"/>
            <a:chExt cx="4463143" cy="4387915"/>
          </a:xfrm>
        </p:grpSpPr>
        <p:sp>
          <p:nvSpPr>
            <p:cNvPr id="6" name="Rectangle 5"/>
            <p:cNvSpPr/>
            <p:nvPr/>
          </p:nvSpPr>
          <p:spPr>
            <a:xfrm>
              <a:off x="902523" y="1401288"/>
              <a:ext cx="1318161" cy="6768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Natural Gas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2471" y="1401288"/>
              <a:ext cx="1318161" cy="67689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LNG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5352" y="2654126"/>
              <a:ext cx="1318161" cy="6768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Syngas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5942" y="3792173"/>
              <a:ext cx="1318161" cy="676894"/>
            </a:xfrm>
            <a:prstGeom prst="rect">
              <a:avLst/>
            </a:prstGeom>
            <a:solidFill>
              <a:srgbClr val="AA72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GTL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73381" y="3792173"/>
              <a:ext cx="1318161" cy="67689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Methanol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29049" y="3778318"/>
              <a:ext cx="1318161" cy="67689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Hydrogen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73381" y="4787720"/>
              <a:ext cx="1318161" cy="338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Gasoline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73381" y="5450756"/>
              <a:ext cx="1318161" cy="338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Olefins(MTO)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40924" y="4787720"/>
              <a:ext cx="1318161" cy="33844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Ammonia</a:t>
              </a:r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2220684" y="1739735"/>
              <a:ext cx="591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599702" y="2078182"/>
              <a:ext cx="967834" cy="575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2"/>
              <a:endCxn id="8" idx="0"/>
            </p:cNvCxnSpPr>
            <p:nvPr/>
          </p:nvCxnSpPr>
          <p:spPr>
            <a:xfrm>
              <a:off x="1561604" y="2078182"/>
              <a:ext cx="872829" cy="575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2"/>
              <a:endCxn id="10" idx="0"/>
            </p:cNvCxnSpPr>
            <p:nvPr/>
          </p:nvCxnSpPr>
          <p:spPr>
            <a:xfrm flipH="1">
              <a:off x="2432462" y="3331020"/>
              <a:ext cx="1971" cy="461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5022" y="3561596"/>
              <a:ext cx="31331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9" idx="0"/>
            </p:cNvCxnSpPr>
            <p:nvPr/>
          </p:nvCxnSpPr>
          <p:spPr>
            <a:xfrm>
              <a:off x="855022" y="3561596"/>
              <a:ext cx="1" cy="2305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11" idx="0"/>
            </p:cNvCxnSpPr>
            <p:nvPr/>
          </p:nvCxnSpPr>
          <p:spPr>
            <a:xfrm>
              <a:off x="3988129" y="3561596"/>
              <a:ext cx="1" cy="2167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2"/>
              <a:endCxn id="12" idx="0"/>
            </p:cNvCxnSpPr>
            <p:nvPr/>
          </p:nvCxnSpPr>
          <p:spPr>
            <a:xfrm>
              <a:off x="2432462" y="4469067"/>
              <a:ext cx="0" cy="3186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405741" y="5132103"/>
              <a:ext cx="0" cy="3186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019796" y="4469066"/>
              <a:ext cx="0" cy="3186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64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 Market - Methanol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/>
              <a:t>US Demand in 2013 was about 7 MMTPA.</a:t>
            </a:r>
          </a:p>
          <a:p>
            <a:pPr>
              <a:defRPr/>
            </a:pPr>
            <a:r>
              <a:rPr lang="en-US" altLang="en-US" sz="2800" dirty="0" smtClean="0"/>
              <a:t>About 5 MMTPA was imported. </a:t>
            </a:r>
          </a:p>
          <a:p>
            <a:pPr>
              <a:defRPr/>
            </a:pPr>
            <a:r>
              <a:rPr lang="en-US" altLang="en-US" sz="2800" dirty="0" smtClean="0"/>
              <a:t>The plants that are clearly underway (Celanese, </a:t>
            </a:r>
            <a:r>
              <a:rPr lang="en-US" altLang="en-US" sz="2800" dirty="0" err="1" smtClean="0"/>
              <a:t>Methanex</a:t>
            </a:r>
            <a:r>
              <a:rPr lang="en-US" altLang="en-US" sz="2800" dirty="0" smtClean="0"/>
              <a:t> relocations and expansions) will replace much of the import. </a:t>
            </a:r>
          </a:p>
          <a:p>
            <a:pPr>
              <a:defRPr/>
            </a:pPr>
            <a:r>
              <a:rPr lang="en-US" altLang="en-US" sz="2800" dirty="0" smtClean="0"/>
              <a:t>Room for one more before we become net exporter.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4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27362</TotalTime>
  <Words>1911</Words>
  <Application>Microsoft Office PowerPoint</Application>
  <PresentationFormat>On-screen Show (4:3)</PresentationFormat>
  <Paragraphs>292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Photo Editor Photo</vt:lpstr>
      <vt:lpstr> What’s Happening “Out There?”  </vt:lpstr>
      <vt:lpstr>PowerPoint Presentation</vt:lpstr>
      <vt:lpstr>Objectives and Ground Rules</vt:lpstr>
      <vt:lpstr>What’s Going on with Oil</vt:lpstr>
      <vt:lpstr>Natural Gas Price History (Global)</vt:lpstr>
      <vt:lpstr>Historical Natural Gas Pricing (North America)</vt:lpstr>
      <vt:lpstr>EIA Price Forecast, Base Case</vt:lpstr>
      <vt:lpstr>Methane/Natural Gas Projects</vt:lpstr>
      <vt:lpstr>US Market - Methanol</vt:lpstr>
      <vt:lpstr>Methanol Market Situation</vt:lpstr>
      <vt:lpstr>Methanol Demand Forecast</vt:lpstr>
      <vt:lpstr>Methanol as Motor Fuel in China</vt:lpstr>
      <vt:lpstr>Methanol to Olefins (MTO)</vt:lpstr>
      <vt:lpstr>US Methanol Projects</vt:lpstr>
      <vt:lpstr>US Methanol Projects</vt:lpstr>
      <vt:lpstr>Ammonia Market</vt:lpstr>
      <vt:lpstr>Ammonia</vt:lpstr>
      <vt:lpstr>GTL Projects</vt:lpstr>
      <vt:lpstr>LNG – there are about 30 projects</vt:lpstr>
      <vt:lpstr>LNG- Approved Projects</vt:lpstr>
      <vt:lpstr>LNG Export Issues</vt:lpstr>
      <vt:lpstr>  </vt:lpstr>
      <vt:lpstr>How does the world make ethylene?</vt:lpstr>
      <vt:lpstr>Ethane Value on $/MM Btu Basis Has Dropped</vt:lpstr>
      <vt:lpstr>Ethylene Cost with by product credits</vt:lpstr>
      <vt:lpstr>Cracker Projects – all on ethane</vt:lpstr>
      <vt:lpstr>And what do you do with ethylene?</vt:lpstr>
      <vt:lpstr>Here’s the “bet” for Ethane Crackers</vt:lpstr>
      <vt:lpstr>US Planned Ethylene Expansions</vt:lpstr>
      <vt:lpstr>The Challenges</vt:lpstr>
      <vt:lpstr>Propane</vt:lpstr>
      <vt:lpstr>How About Refining? </vt:lpstr>
      <vt:lpstr>Refining Projects</vt:lpstr>
      <vt:lpstr>On Oil Price Forecasting</vt:lpstr>
      <vt:lpstr>EIA Short Term Outlook</vt:lpstr>
      <vt:lpstr>Other Energy Industries</vt:lpstr>
      <vt:lpstr>Thanks for Your Attention</vt:lpstr>
      <vt:lpstr>Contacts</vt:lpstr>
    </vt:vector>
  </TitlesOfParts>
  <Company>Jacobs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Jacobs</dc:creator>
  <cp:lastModifiedBy>Vince DiVita</cp:lastModifiedBy>
  <cp:revision>976</cp:revision>
  <dcterms:created xsi:type="dcterms:W3CDTF">2009-05-11T16:32:58Z</dcterms:created>
  <dcterms:modified xsi:type="dcterms:W3CDTF">2015-03-31T04:35:22Z</dcterms:modified>
</cp:coreProperties>
</file>